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87" r:id="rId4"/>
    <p:sldId id="289" r:id="rId5"/>
    <p:sldId id="257" r:id="rId6"/>
    <p:sldId id="258" r:id="rId7"/>
    <p:sldId id="259" r:id="rId8"/>
    <p:sldId id="260" r:id="rId9"/>
    <p:sldId id="276" r:id="rId10"/>
    <p:sldId id="275" r:id="rId11"/>
    <p:sldId id="262" r:id="rId12"/>
    <p:sldId id="277" r:id="rId13"/>
    <p:sldId id="263" r:id="rId14"/>
    <p:sldId id="278" r:id="rId15"/>
    <p:sldId id="264" r:id="rId16"/>
    <p:sldId id="265" r:id="rId17"/>
    <p:sldId id="279" r:id="rId18"/>
    <p:sldId id="266" r:id="rId19"/>
    <p:sldId id="280" r:id="rId20"/>
    <p:sldId id="281" r:id="rId21"/>
    <p:sldId id="268" r:id="rId22"/>
    <p:sldId id="269" r:id="rId23"/>
    <p:sldId id="282" r:id="rId24"/>
    <p:sldId id="270" r:id="rId25"/>
    <p:sldId id="271" r:id="rId26"/>
    <p:sldId id="283" r:id="rId27"/>
    <p:sldId id="272" r:id="rId28"/>
    <p:sldId id="284" r:id="rId29"/>
    <p:sldId id="285" r:id="rId30"/>
    <p:sldId id="288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FD4443E-F989-4FC4-A0C8-D5A2AF1F390B}" styleName="">
    <a:wholeTbl>
      <a:tcTxStyle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5A43"/>
          </a:solidFill>
        </a:fill>
      </a:tcStyle>
    </a:wholeTbl>
    <a:band1H>
      <a:tcStyle>
        <a:tcBdr/>
        <a:fill>
          <a:solidFill>
            <a:srgbClr val="834633"/>
          </a:solidFill>
        </a:fill>
      </a:tcStyle>
    </a:band1H>
    <a:band1V>
      <a:tcStyle>
        <a:tcBdr/>
        <a:fill>
          <a:solidFill>
            <a:srgbClr val="834633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>
          <a:lef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834633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righ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834633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6C3929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3C2FFA5D-87B4-456A-9821-1D502468CF0F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wholeTbl>
    <a:band1H>
      <a:tcStyle>
        <a:tcBdr/>
        <a:fill>
          <a:solidFill>
            <a:srgbClr val="BC451B"/>
          </a:solidFill>
        </a:fill>
      </a:tcStyle>
    </a:band1H>
    <a:band2H>
      <a:tcStyle>
        <a:tcBdr/>
        <a:fill>
          <a:solidFill>
            <a:srgbClr val="BC451B"/>
          </a:solidFill>
        </a:fill>
      </a:tcStyle>
    </a:band2H>
    <a:band1V>
      <a:tcStyle>
        <a:tcBdr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band1V>
    <a:band2V>
      <a:tcStyle>
        <a:tcBdr/>
        <a:fill>
          <a:solidFill>
            <a:srgbClr val="BC451B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BC451B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BC451B"/>
          </a:solidFill>
        </a:fill>
      </a:tcStyle>
    </a:firstRow>
  </a:tblStyle>
  <a:tblStyle styleId="{125E5076-3810-47DD-B79F-674D7AD40C01}" styleName="">
    <a:wholeTbl>
      <a:tcTxStyle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BC451B"/>
          </a:solidFill>
        </a:fill>
      </a:tcStyle>
    </a:wholeTbl>
    <a:band1H>
      <a:tcStyle>
        <a:tcBdr/>
        <a:fill>
          <a:solidFill>
            <a:srgbClr val="953513"/>
          </a:solidFill>
        </a:fill>
      </a:tcStyle>
    </a:band1H>
    <a:band1V>
      <a:tcStyle>
        <a:tcBdr/>
        <a:fill>
          <a:solidFill>
            <a:srgbClr val="953513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>
          <a:lef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953513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righ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953513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7C2B0E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775DCB02-9BB8-47FD-8907-85C794F793B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wholeTbl>
    <a:band1H>
      <a:tcStyle>
        <a:tcBdr/>
        <a:fill>
          <a:solidFill>
            <a:srgbClr val="AD9277"/>
          </a:solidFill>
        </a:fill>
      </a:tcStyle>
    </a:band1H>
    <a:band2H>
      <a:tcStyle>
        <a:tcBdr/>
        <a:fill>
          <a:solidFill>
            <a:srgbClr val="AD9277"/>
          </a:solidFill>
        </a:fill>
      </a:tcStyle>
    </a:band2H>
    <a:band1V>
      <a:tcStyle>
        <a:tcBdr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band1V>
    <a:band2V>
      <a:tcStyle>
        <a:tcBdr/>
        <a:fill>
          <a:solidFill>
            <a:srgbClr val="AD9277"/>
          </a:solidFill>
        </a:fill>
      </a:tcStyle>
    </a:band2V>
    <a:la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lef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lef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AD9277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D9277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Series 1</c:v>
          </c:tx>
          <c:spPr>
            <a:solidFill>
              <a:srgbClr val="002060"/>
            </a:solidFill>
            <a:ln>
              <a:noFill/>
            </a:ln>
          </c:spPr>
          <c:invertIfNegative val="0"/>
          <c:dPt>
            <c:idx val="1"/>
            <c:invertIfNegative val="0"/>
            <c:bubble3D val="0"/>
            <c:spPr>
              <a:solidFill>
                <a:srgbClr val="E05524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A16F-472F-89DB-234E21E1378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197" b="0" i="0" u="none" strike="noStrike" kern="1200" baseline="0">
                    <a:solidFill>
                      <a:srgbClr val="FFFFFF"/>
                    </a:solidFill>
                    <a:latin typeface="Calisto M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Lit>
              <c:ptCount val="3"/>
              <c:pt idx="0">
                <c:v>Standard</c:v>
              </c:pt>
              <c:pt idx="1">
                <c:v>Express</c:v>
              </c:pt>
            </c:strLit>
          </c:cat>
          <c:val>
            <c:numLit>
              <c:formatCode>General</c:formatCode>
              <c:ptCount val="3"/>
              <c:pt idx="0">
                <c:v>20.854289999999999</c:v>
              </c:pt>
              <c:pt idx="1">
                <c:v>22.497299999999999</c:v>
              </c:pt>
              <c:pt idx="2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2-8590-4923-B5B1-07260465BD3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23"/>
        <c:overlap val="35"/>
        <c:axId val="1206291312"/>
        <c:axId val="1209686912"/>
      </c:barChart>
      <c:valAx>
        <c:axId val="1209686912"/>
        <c:scaling>
          <c:orientation val="minMax"/>
        </c:scaling>
        <c:delete val="0"/>
        <c:axPos val="l"/>
        <c:majorGridlines>
          <c:spPr>
            <a:ln w="9528" cap="flat">
              <a:solidFill>
                <a:srgbClr val="FFFFFF"/>
              </a:solidFill>
              <a:prstDash val="solid"/>
              <a:round/>
            </a:ln>
          </c:spPr>
        </c:majorGridlines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330" b="0" i="0" u="none" strike="noStrike" kern="1200" baseline="0">
                    <a:solidFill>
                      <a:srgbClr val="002060"/>
                    </a:solidFill>
                    <a:latin typeface="Calisto MT"/>
                  </a:defRPr>
                </a:pPr>
                <a:r>
                  <a:rPr lang="en-IN" sz="1330" b="0" i="0" u="none" strike="noStrike" kern="1200" cap="none" spc="0" baseline="0">
                    <a:solidFill>
                      <a:srgbClr val="002060"/>
                    </a:solidFill>
                    <a:uFillTx/>
                    <a:latin typeface="Calisto MT"/>
                  </a:rPr>
                  <a:t>Avg_Delay_Hours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197" b="0" i="0" u="none" strike="noStrike" kern="1200" baseline="0">
                <a:solidFill>
                  <a:srgbClr val="002060"/>
                </a:solidFill>
                <a:latin typeface="Calisto MT"/>
              </a:defRPr>
            </a:pPr>
            <a:endParaRPr lang="en-US"/>
          </a:p>
        </c:txPr>
        <c:crossAx val="1206291312"/>
        <c:crosses val="autoZero"/>
        <c:crossBetween val="between"/>
      </c:valAx>
      <c:catAx>
        <c:axId val="1206291312"/>
        <c:scaling>
          <c:orientation val="minMax"/>
        </c:scaling>
        <c:delete val="0"/>
        <c:axPos val="b"/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330" b="0" i="0" u="none" strike="noStrike" kern="1200" baseline="0">
                    <a:solidFill>
                      <a:srgbClr val="002060"/>
                    </a:solidFill>
                    <a:latin typeface="Calisto MT"/>
                  </a:defRPr>
                </a:pPr>
                <a:r>
                  <a:rPr lang="en-IN" sz="1330" b="0" i="0" u="none" strike="noStrike" kern="1200" cap="none" spc="0" baseline="0">
                    <a:solidFill>
                      <a:srgbClr val="002060"/>
                    </a:solidFill>
                    <a:uFillTx/>
                    <a:latin typeface="Calisto MT"/>
                  </a:rPr>
                  <a:t>Delivery_Type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noFill/>
          <a:ln w="9528" cap="flat">
            <a:solidFill>
              <a:srgbClr val="FFFFFF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197" b="0" i="0" u="none" strike="noStrike" kern="1200" baseline="0">
                <a:solidFill>
                  <a:srgbClr val="E05524"/>
                </a:solidFill>
                <a:latin typeface="Calisto MT"/>
              </a:defRPr>
            </a:pPr>
            <a:endParaRPr lang="en-US"/>
          </a:p>
        </c:txPr>
        <c:crossAx val="120968691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US" sz="1330" b="0" i="0" u="none" strike="noStrike" kern="1200" baseline="0">
          <a:solidFill>
            <a:srgbClr val="FFFFFF"/>
          </a:solidFill>
          <a:latin typeface="Calisto M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400" b="0" i="0" u="none" strike="noStrike" kern="1200" spc="0" baseline="0">
                <a:solidFill>
                  <a:srgbClr val="C00000"/>
                </a:solidFill>
                <a:latin typeface="Calisto MT"/>
              </a:defRPr>
            </a:pPr>
            <a:r>
              <a:rPr lang="en-US" sz="1400" b="0" i="0" u="none" strike="noStrike" kern="1200" cap="none" spc="0" baseline="0">
                <a:solidFill>
                  <a:srgbClr val="C00000"/>
                </a:solidFill>
                <a:uFillTx/>
                <a:latin typeface="Calisto MT"/>
              </a:rPr>
              <a:t>Average Time across All Routs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Series1</c:v>
          </c:tx>
          <c:spPr>
            <a:ln w="28575" cap="rnd">
              <a:solidFill>
                <a:srgbClr val="002060"/>
              </a:solidFill>
              <a:prstDash val="solid"/>
              <a:round/>
            </a:ln>
          </c:spPr>
          <c:marker>
            <c:symbol val="none"/>
          </c:marker>
          <c:dPt>
            <c:idx val="18"/>
            <c:bubble3D val="0"/>
            <c:extLst>
              <c:ext xmlns:c16="http://schemas.microsoft.com/office/drawing/2014/chart" uri="{C3380CC4-5D6E-409C-BE32-E72D297353CC}">
                <c16:uniqueId val="{00000000-E51B-47AE-984B-E0B6767A6158}"/>
              </c:ext>
            </c:extLst>
          </c:dPt>
          <c:cat>
            <c:strLit>
              <c:ptCount val="20"/>
              <c:pt idx="0">
                <c:v>R019</c:v>
              </c:pt>
              <c:pt idx="1">
                <c:v>R011</c:v>
              </c:pt>
              <c:pt idx="2">
                <c:v>R002</c:v>
              </c:pt>
              <c:pt idx="3">
                <c:v>R020</c:v>
              </c:pt>
              <c:pt idx="4">
                <c:v>R015</c:v>
              </c:pt>
              <c:pt idx="5">
                <c:v>R008</c:v>
              </c:pt>
              <c:pt idx="6">
                <c:v>R012</c:v>
              </c:pt>
              <c:pt idx="7">
                <c:v>R009</c:v>
              </c:pt>
              <c:pt idx="8">
                <c:v>R010</c:v>
              </c:pt>
              <c:pt idx="9">
                <c:v>R018</c:v>
              </c:pt>
              <c:pt idx="10">
                <c:v>R014</c:v>
              </c:pt>
              <c:pt idx="11">
                <c:v>R016</c:v>
              </c:pt>
              <c:pt idx="12">
                <c:v>R005</c:v>
              </c:pt>
              <c:pt idx="13">
                <c:v>R007</c:v>
              </c:pt>
              <c:pt idx="14">
                <c:v>R003</c:v>
              </c:pt>
              <c:pt idx="15">
                <c:v>R017</c:v>
              </c:pt>
              <c:pt idx="16">
                <c:v>R013</c:v>
              </c:pt>
              <c:pt idx="17">
                <c:v>R006</c:v>
              </c:pt>
              <c:pt idx="18">
                <c:v>R004</c:v>
              </c:pt>
              <c:pt idx="19">
                <c:v>R001</c:v>
              </c:pt>
            </c:strLit>
          </c:cat>
          <c:val>
            <c:numLit>
              <c:formatCode>General</c:formatCode>
              <c:ptCount val="20"/>
              <c:pt idx="0">
                <c:v>30.7347</c:v>
              </c:pt>
              <c:pt idx="1">
                <c:v>41.125</c:v>
              </c:pt>
              <c:pt idx="2">
                <c:v>63.702100000000002</c:v>
              </c:pt>
              <c:pt idx="3">
                <c:v>52.976199999999999</c:v>
              </c:pt>
              <c:pt idx="4">
                <c:v>28.107099999999999</c:v>
              </c:pt>
              <c:pt idx="5">
                <c:v>51.136400000000002</c:v>
              </c:pt>
              <c:pt idx="6">
                <c:v>63.803600000000003</c:v>
              </c:pt>
              <c:pt idx="7">
                <c:v>28.184200000000001</c:v>
              </c:pt>
              <c:pt idx="8">
                <c:v>33.576900000000002</c:v>
              </c:pt>
              <c:pt idx="9">
                <c:v>75.728800000000007</c:v>
              </c:pt>
              <c:pt idx="10">
                <c:v>52.358499999999999</c:v>
              </c:pt>
              <c:pt idx="11">
                <c:v>51.633800000000001</c:v>
              </c:pt>
              <c:pt idx="12">
                <c:v>57.125</c:v>
              </c:pt>
              <c:pt idx="13">
                <c:v>70.902000000000001</c:v>
              </c:pt>
              <c:pt idx="14">
                <c:v>60.2059</c:v>
              </c:pt>
              <c:pt idx="15">
                <c:v>70.603800000000007</c:v>
              </c:pt>
              <c:pt idx="16">
                <c:v>50.38</c:v>
              </c:pt>
              <c:pt idx="17">
                <c:v>41.553600000000003</c:v>
              </c:pt>
              <c:pt idx="18">
                <c:v>83.755099999999999</c:v>
              </c:pt>
              <c:pt idx="19">
                <c:v>44.295499999999997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1-A309-4410-B914-3005F31BFA72}"/>
            </c:ext>
          </c:extLst>
        </c:ser>
        <c:ser>
          <c:idx val="1"/>
          <c:order val="1"/>
          <c:tx>
            <c:v>Series2</c:v>
          </c:tx>
          <c:spPr>
            <a:ln w="28575" cap="rnd">
              <a:solidFill>
                <a:srgbClr val="E05524"/>
              </a:solidFill>
              <a:prstDash val="solid"/>
              <a:round/>
            </a:ln>
          </c:spPr>
          <c:marker>
            <c:symbol val="none"/>
          </c:marker>
          <c:cat>
            <c:strLit>
              <c:ptCount val="20"/>
              <c:pt idx="0">
                <c:v>R019</c:v>
              </c:pt>
              <c:pt idx="1">
                <c:v>R011</c:v>
              </c:pt>
              <c:pt idx="2">
                <c:v>R002</c:v>
              </c:pt>
              <c:pt idx="3">
                <c:v>R020</c:v>
              </c:pt>
              <c:pt idx="4">
                <c:v>R015</c:v>
              </c:pt>
              <c:pt idx="5">
                <c:v>R008</c:v>
              </c:pt>
              <c:pt idx="6">
                <c:v>R012</c:v>
              </c:pt>
              <c:pt idx="7">
                <c:v>R009</c:v>
              </c:pt>
              <c:pt idx="8">
                <c:v>R010</c:v>
              </c:pt>
              <c:pt idx="9">
                <c:v>R018</c:v>
              </c:pt>
              <c:pt idx="10">
                <c:v>R014</c:v>
              </c:pt>
              <c:pt idx="11">
                <c:v>R016</c:v>
              </c:pt>
              <c:pt idx="12">
                <c:v>R005</c:v>
              </c:pt>
              <c:pt idx="13">
                <c:v>R007</c:v>
              </c:pt>
              <c:pt idx="14">
                <c:v>R003</c:v>
              </c:pt>
              <c:pt idx="15">
                <c:v>R017</c:v>
              </c:pt>
              <c:pt idx="16">
                <c:v>R013</c:v>
              </c:pt>
              <c:pt idx="17">
                <c:v>R006</c:v>
              </c:pt>
              <c:pt idx="18">
                <c:v>R004</c:v>
              </c:pt>
              <c:pt idx="19">
                <c:v>R001</c:v>
              </c:pt>
            </c:strLit>
          </c:cat>
          <c:val>
            <c:numLit>
              <c:formatCode>General</c:formatCode>
              <c:ptCount val="20"/>
              <c:pt idx="0">
                <c:v>49</c:v>
              </c:pt>
              <c:pt idx="1">
                <c:v>48</c:v>
              </c:pt>
              <c:pt idx="2">
                <c:v>47</c:v>
              </c:pt>
              <c:pt idx="3">
                <c:v>42</c:v>
              </c:pt>
              <c:pt idx="4">
                <c:v>56</c:v>
              </c:pt>
              <c:pt idx="5">
                <c:v>44</c:v>
              </c:pt>
              <c:pt idx="6">
                <c:v>56</c:v>
              </c:pt>
              <c:pt idx="7">
                <c:v>38</c:v>
              </c:pt>
              <c:pt idx="8">
                <c:v>52</c:v>
              </c:pt>
              <c:pt idx="9">
                <c:v>59</c:v>
              </c:pt>
              <c:pt idx="10">
                <c:v>53</c:v>
              </c:pt>
              <c:pt idx="11">
                <c:v>71</c:v>
              </c:pt>
              <c:pt idx="12">
                <c:v>48</c:v>
              </c:pt>
              <c:pt idx="13">
                <c:v>51</c:v>
              </c:pt>
              <c:pt idx="14">
                <c:v>34</c:v>
              </c:pt>
              <c:pt idx="15">
                <c:v>53</c:v>
              </c:pt>
              <c:pt idx="16">
                <c:v>50</c:v>
              </c:pt>
              <c:pt idx="17">
                <c:v>56</c:v>
              </c:pt>
              <c:pt idx="18">
                <c:v>49</c:v>
              </c:pt>
              <c:pt idx="19">
                <c:v>44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A309-4410-B914-3005F31BFA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6291712"/>
        <c:axId val="1209684000"/>
      </c:lineChart>
      <c:valAx>
        <c:axId val="1209684000"/>
        <c:scaling>
          <c:orientation val="minMax"/>
        </c:scaling>
        <c:delete val="0"/>
        <c:axPos val="l"/>
        <c:majorGridlines>
          <c:spPr>
            <a:ln w="9528" cap="flat">
              <a:solidFill>
                <a:srgbClr val="FFFFFF"/>
              </a:solidFill>
              <a:prstDash val="solid"/>
              <a:round/>
            </a:ln>
          </c:spPr>
        </c:majorGridlines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000" b="0" i="0" u="none" strike="noStrike" kern="1200" baseline="0">
                    <a:solidFill>
                      <a:srgbClr val="C00000"/>
                    </a:solidFill>
                    <a:latin typeface="Calisto MT"/>
                  </a:defRPr>
                </a:pPr>
                <a:r>
                  <a:rPr lang="en-IN" sz="1000" b="0" i="0" u="none" strike="noStrike" kern="1200" cap="none" spc="0" baseline="0">
                    <a:solidFill>
                      <a:srgbClr val="C00000"/>
                    </a:solidFill>
                    <a:uFillTx/>
                    <a:latin typeface="Calisto MT"/>
                  </a:rPr>
                  <a:t>Avg_Delay_HRS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002060"/>
                </a:solidFill>
                <a:latin typeface="Calisto MT"/>
              </a:defRPr>
            </a:pPr>
            <a:endParaRPr lang="en-US"/>
          </a:p>
        </c:txPr>
        <c:crossAx val="1206291712"/>
        <c:crosses val="autoZero"/>
        <c:crossBetween val="between"/>
      </c:valAx>
      <c:catAx>
        <c:axId val="1206291712"/>
        <c:scaling>
          <c:orientation val="minMax"/>
        </c:scaling>
        <c:delete val="0"/>
        <c:axPos val="b"/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000" b="0" i="0" u="none" strike="noStrike" kern="1200" baseline="0">
                    <a:solidFill>
                      <a:srgbClr val="C00000"/>
                    </a:solidFill>
                    <a:latin typeface="Calisto MT"/>
                  </a:defRPr>
                </a:pPr>
                <a:r>
                  <a:rPr lang="en-IN" sz="1000" b="0" i="0" u="none" strike="noStrike" kern="1200" cap="none" spc="0" baseline="0">
                    <a:solidFill>
                      <a:srgbClr val="C00000"/>
                    </a:solidFill>
                    <a:uFillTx/>
                    <a:latin typeface="Calisto MT"/>
                  </a:rPr>
                  <a:t>Route ID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noFill/>
          <a:ln w="9528" cap="flat">
            <a:solidFill>
              <a:srgbClr val="FFFFFF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002060"/>
                </a:solidFill>
                <a:latin typeface="Calisto MT"/>
              </a:defRPr>
            </a:pPr>
            <a:endParaRPr lang="en-US"/>
          </a:p>
        </c:txPr>
        <c:crossAx val="120968400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US" sz="1000" b="0" i="0" u="none" strike="noStrike" kern="1200" baseline="0">
          <a:solidFill>
            <a:srgbClr val="FFFFFF"/>
          </a:solidFill>
          <a:latin typeface="Calisto MT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400" b="0" i="0" u="none" strike="noStrike" kern="1200" spc="0" baseline="0">
                <a:solidFill>
                  <a:srgbClr val="C00000"/>
                </a:solidFill>
                <a:latin typeface="Calisto MT"/>
              </a:defRPr>
            </a:pPr>
            <a:r>
              <a:rPr lang="en-US" sz="1400" b="0" i="0" u="none" strike="noStrike" kern="1200" cap="none" spc="0" baseline="0">
                <a:solidFill>
                  <a:srgbClr val="C00000"/>
                </a:solidFill>
                <a:uFillTx/>
                <a:latin typeface="Calisto MT"/>
              </a:rPr>
              <a:t>Avg Delay (hrs) Pre Route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v>Avg Delay (hrs)</c:v>
          </c:tx>
          <c:spPr>
            <a:solidFill>
              <a:srgbClr val="002060"/>
            </a:solidFill>
            <a:ln>
              <a:noFill/>
            </a:ln>
          </c:spPr>
          <c:invertIfNegative val="0"/>
          <c:cat>
            <c:strLit>
              <c:ptCount val="6"/>
              <c:pt idx="0">
                <c:v>R002</c:v>
              </c:pt>
              <c:pt idx="1">
                <c:v>R007</c:v>
              </c:pt>
              <c:pt idx="2">
                <c:v>R020</c:v>
              </c:pt>
              <c:pt idx="3">
                <c:v>R003</c:v>
              </c:pt>
              <c:pt idx="4">
                <c:v>R008</c:v>
              </c:pt>
              <c:pt idx="5">
                <c:v>R005</c:v>
              </c:pt>
            </c:strLit>
          </c:cat>
          <c:val>
            <c:numLit>
              <c:formatCode>General</c:formatCode>
              <c:ptCount val="6"/>
              <c:pt idx="0">
                <c:v>41.03</c:v>
              </c:pt>
              <c:pt idx="1">
                <c:v>34</c:v>
              </c:pt>
              <c:pt idx="2">
                <c:v>32.799999999999997</c:v>
              </c:pt>
              <c:pt idx="3">
                <c:v>32.17</c:v>
              </c:pt>
              <c:pt idx="4">
                <c:v>30.81</c:v>
              </c:pt>
              <c:pt idx="5">
                <c:v>29.86</c:v>
              </c:pt>
            </c:numLit>
          </c:val>
          <c:extLst>
            <c:ext xmlns:c16="http://schemas.microsoft.com/office/drawing/2014/chart" uri="{C3380CC4-5D6E-409C-BE32-E72D297353CC}">
              <c16:uniqueId val="{00000000-58BF-46EC-90DD-F9DA47692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06275312"/>
        <c:axId val="1209688160"/>
      </c:barChart>
      <c:valAx>
        <c:axId val="1209688160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FFFFFF"/>
              </a:solidFill>
              <a:prstDash val="solid"/>
              <a:round/>
            </a:ln>
          </c:spPr>
        </c:majorGridlines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000" b="0" i="0" u="none" strike="noStrike" kern="1200" baseline="0">
                    <a:solidFill>
                      <a:srgbClr val="C00000"/>
                    </a:solidFill>
                    <a:latin typeface="Calisto MT"/>
                  </a:defRPr>
                </a:pPr>
                <a:r>
                  <a:rPr lang="en-IN" sz="1000" b="0" i="0" u="none" strike="noStrike" kern="1200" cap="none" spc="0" baseline="0">
                    <a:solidFill>
                      <a:srgbClr val="C00000"/>
                    </a:solidFill>
                    <a:uFillTx/>
                    <a:latin typeface="Calisto MT"/>
                  </a:rPr>
                  <a:t>Avg_Delay Hrs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0D0D0D"/>
                </a:solidFill>
                <a:latin typeface="Calisto MT"/>
              </a:defRPr>
            </a:pPr>
            <a:endParaRPr lang="en-US"/>
          </a:p>
        </c:txPr>
        <c:crossAx val="1206275312"/>
        <c:crosses val="autoZero"/>
        <c:crossBetween val="between"/>
      </c:valAx>
      <c:catAx>
        <c:axId val="1206275312"/>
        <c:scaling>
          <c:orientation val="minMax"/>
        </c:scaling>
        <c:delete val="0"/>
        <c:axPos val="l"/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000" b="0" i="0" u="none" strike="noStrike" kern="1200" baseline="0">
                    <a:solidFill>
                      <a:srgbClr val="C00000"/>
                    </a:solidFill>
                    <a:latin typeface="Calisto MT"/>
                  </a:defRPr>
                </a:pPr>
                <a:r>
                  <a:rPr lang="en-IN" sz="1000" b="0" i="0" u="none" strike="noStrike" kern="1200" cap="none" spc="0" baseline="0">
                    <a:solidFill>
                      <a:srgbClr val="C00000"/>
                    </a:solidFill>
                    <a:uFillTx/>
                    <a:latin typeface="Calisto MT"/>
                  </a:rPr>
                  <a:t>Route_ID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noFill/>
          <a:ln w="9528" cap="flat">
            <a:solidFill>
              <a:srgbClr val="FFFFFF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0D0D0D"/>
                </a:solidFill>
                <a:latin typeface="Calisto MT"/>
              </a:defRPr>
            </a:pPr>
            <a:endParaRPr lang="en-US"/>
          </a:p>
        </c:txPr>
        <c:crossAx val="120968816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US" sz="1000" b="0" i="0" u="none" strike="noStrike" kern="1200" baseline="0">
          <a:solidFill>
            <a:srgbClr val="FFFFFF"/>
          </a:solidFill>
          <a:latin typeface="Calisto MT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400" b="1" i="0" u="none" strike="noStrike" kern="1200" spc="0" baseline="0">
                <a:solidFill>
                  <a:srgbClr val="C00000"/>
                </a:solidFill>
                <a:latin typeface="Calisto MT"/>
              </a:defRPr>
            </a:pPr>
            <a:r>
              <a:rPr lang="en-US" sz="1400" b="1" i="0" u="none" strike="noStrike" kern="1200" cap="none" spc="0" baseline="0">
                <a:solidFill>
                  <a:srgbClr val="C00000"/>
                </a:solidFill>
                <a:uFillTx/>
                <a:latin typeface="Calisto MT"/>
              </a:rPr>
              <a:t>Efficiency to distance and Time</a:t>
            </a:r>
          </a:p>
        </c:rich>
      </c:tx>
      <c:layout>
        <c:manualLayout>
          <c:xMode val="edge"/>
          <c:yMode val="edge"/>
          <c:x val="0.37060415302441574"/>
          <c:y val="2.7777777777777776E-2"/>
        </c:manualLayout>
      </c:layout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v>Distance_KM</c:v>
          </c:tx>
          <c:spPr>
            <a:solidFill>
              <a:srgbClr val="002060"/>
            </a:solidFill>
            <a:ln>
              <a:noFill/>
            </a:ln>
          </c:spPr>
          <c:invertIfNegative val="0"/>
          <c:cat>
            <c:strLit>
              <c:ptCount val="18"/>
              <c:pt idx="0">
                <c:v>R019</c:v>
              </c:pt>
              <c:pt idx="1">
                <c:v>R011</c:v>
              </c:pt>
              <c:pt idx="2">
                <c:v>R002</c:v>
              </c:pt>
              <c:pt idx="3">
                <c:v>R020</c:v>
              </c:pt>
              <c:pt idx="4">
                <c:v>R015</c:v>
              </c:pt>
              <c:pt idx="5">
                <c:v>R008</c:v>
              </c:pt>
              <c:pt idx="6">
                <c:v>R012</c:v>
              </c:pt>
              <c:pt idx="7">
                <c:v>R010</c:v>
              </c:pt>
              <c:pt idx="8">
                <c:v>R018</c:v>
              </c:pt>
              <c:pt idx="9">
                <c:v>R014</c:v>
              </c:pt>
              <c:pt idx="10">
                <c:v>R016</c:v>
              </c:pt>
              <c:pt idx="11">
                <c:v>R006</c:v>
              </c:pt>
              <c:pt idx="12">
                <c:v>R009</c:v>
              </c:pt>
              <c:pt idx="13">
                <c:v>R007</c:v>
              </c:pt>
              <c:pt idx="14">
                <c:v>R005</c:v>
              </c:pt>
              <c:pt idx="15">
                <c:v>R004</c:v>
              </c:pt>
              <c:pt idx="16">
                <c:v>R003</c:v>
              </c:pt>
              <c:pt idx="17">
                <c:v>R001</c:v>
              </c:pt>
            </c:strLit>
          </c:cat>
          <c:val>
            <c:numLit>
              <c:formatCode>General</c:formatCode>
              <c:ptCount val="18"/>
              <c:pt idx="0">
                <c:v>7255</c:v>
              </c:pt>
              <c:pt idx="1">
                <c:v>7369</c:v>
              </c:pt>
              <c:pt idx="2">
                <c:v>7264</c:v>
              </c:pt>
              <c:pt idx="3">
                <c:v>7254</c:v>
              </c:pt>
              <c:pt idx="4">
                <c:v>606</c:v>
              </c:pt>
              <c:pt idx="5">
                <c:v>7468</c:v>
              </c:pt>
              <c:pt idx="6">
                <c:v>11397</c:v>
              </c:pt>
              <c:pt idx="7">
                <c:v>5687</c:v>
              </c:pt>
              <c:pt idx="8">
                <c:v>9347</c:v>
              </c:pt>
              <c:pt idx="9">
                <c:v>5394</c:v>
              </c:pt>
              <c:pt idx="10">
                <c:v>8010</c:v>
              </c:pt>
              <c:pt idx="11">
                <c:v>6138</c:v>
              </c:pt>
              <c:pt idx="12">
                <c:v>5297</c:v>
              </c:pt>
              <c:pt idx="13">
                <c:v>5407</c:v>
              </c:pt>
              <c:pt idx="14">
                <c:v>4589</c:v>
              </c:pt>
              <c:pt idx="15">
                <c:v>3766</c:v>
              </c:pt>
              <c:pt idx="16">
                <c:v>4450</c:v>
              </c:pt>
              <c:pt idx="17">
                <c:v>4620</c:v>
              </c:pt>
            </c:numLit>
          </c:val>
          <c:extLst>
            <c:ext xmlns:c16="http://schemas.microsoft.com/office/drawing/2014/chart" uri="{C3380CC4-5D6E-409C-BE32-E72D297353CC}">
              <c16:uniqueId val="{00000000-C190-4CD8-ACB6-8BFB0DE7FAB3}"/>
            </c:ext>
          </c:extLst>
        </c:ser>
        <c:ser>
          <c:idx val="1"/>
          <c:order val="1"/>
          <c:tx>
            <c:v>Avg_Transit_Hours</c:v>
          </c:tx>
          <c:spPr>
            <a:solidFill>
              <a:srgbClr val="E05524"/>
            </a:solidFill>
            <a:ln>
              <a:noFill/>
            </a:ln>
          </c:spPr>
          <c:invertIfNegative val="0"/>
          <c:cat>
            <c:strLit>
              <c:ptCount val="18"/>
              <c:pt idx="0">
                <c:v>R019</c:v>
              </c:pt>
              <c:pt idx="1">
                <c:v>R011</c:v>
              </c:pt>
              <c:pt idx="2">
                <c:v>R002</c:v>
              </c:pt>
              <c:pt idx="3">
                <c:v>R020</c:v>
              </c:pt>
              <c:pt idx="4">
                <c:v>R015</c:v>
              </c:pt>
              <c:pt idx="5">
                <c:v>R008</c:v>
              </c:pt>
              <c:pt idx="6">
                <c:v>R012</c:v>
              </c:pt>
              <c:pt idx="7">
                <c:v>R010</c:v>
              </c:pt>
              <c:pt idx="8">
                <c:v>R018</c:v>
              </c:pt>
              <c:pt idx="9">
                <c:v>R014</c:v>
              </c:pt>
              <c:pt idx="10">
                <c:v>R016</c:v>
              </c:pt>
              <c:pt idx="11">
                <c:v>R006</c:v>
              </c:pt>
              <c:pt idx="12">
                <c:v>R009</c:v>
              </c:pt>
              <c:pt idx="13">
                <c:v>R007</c:v>
              </c:pt>
              <c:pt idx="14">
                <c:v>R005</c:v>
              </c:pt>
              <c:pt idx="15">
                <c:v>R004</c:v>
              </c:pt>
              <c:pt idx="16">
                <c:v>R003</c:v>
              </c:pt>
              <c:pt idx="17">
                <c:v>R001</c:v>
              </c:pt>
            </c:strLit>
          </c:cat>
          <c:val>
            <c:numLit>
              <c:formatCode>General</c:formatCode>
              <c:ptCount val="18"/>
              <c:pt idx="0">
                <c:v>30.7347</c:v>
              </c:pt>
              <c:pt idx="1">
                <c:v>41.2254</c:v>
              </c:pt>
              <c:pt idx="2">
                <c:v>63.702100000000002</c:v>
              </c:pt>
              <c:pt idx="3">
                <c:v>52.976199999999999</c:v>
              </c:pt>
              <c:pt idx="4">
                <c:v>28.107099999999999</c:v>
              </c:pt>
              <c:pt idx="5">
                <c:v>21.552099999999999</c:v>
              </c:pt>
              <c:pt idx="6">
                <c:v>63.803600000000003</c:v>
              </c:pt>
              <c:pt idx="7">
                <c:v>33.203800000000001</c:v>
              </c:pt>
              <c:pt idx="8">
                <c:v>75.728800000000007</c:v>
              </c:pt>
              <c:pt idx="9">
                <c:v>52.243499999999997</c:v>
              </c:pt>
              <c:pt idx="10">
                <c:v>51.635300000000001</c:v>
              </c:pt>
              <c:pt idx="11">
                <c:v>45.535800000000002</c:v>
              </c:pt>
              <c:pt idx="12">
                <c:v>70.2</c:v>
              </c:pt>
              <c:pt idx="13">
                <c:v>62.105200000000004</c:v>
              </c:pt>
              <c:pt idx="14">
                <c:v>41.515500000000003</c:v>
              </c:pt>
              <c:pt idx="15">
                <c:v>43.152999999999999</c:v>
              </c:pt>
              <c:pt idx="16">
                <c:v>41.552999999999997</c:v>
              </c:pt>
              <c:pt idx="17">
                <c:v>44.226300000000002</c:v>
              </c:pt>
            </c:numLit>
          </c:val>
          <c:extLst>
            <c:ext xmlns:c16="http://schemas.microsoft.com/office/drawing/2014/chart" uri="{C3380CC4-5D6E-409C-BE32-E72D297353CC}">
              <c16:uniqueId val="{00000001-C190-4CD8-ACB6-8BFB0DE7FAB3}"/>
            </c:ext>
          </c:extLst>
        </c:ser>
        <c:ser>
          <c:idx val="2"/>
          <c:order val="2"/>
          <c:tx>
            <c:v>Efficiency_Ratio</c:v>
          </c:tx>
          <c:spPr>
            <a:solidFill>
              <a:srgbClr val="00B0F0"/>
            </a:solidFill>
            <a:ln>
              <a:noFill/>
            </a:ln>
          </c:spPr>
          <c:invertIfNegative val="0"/>
          <c:cat>
            <c:strLit>
              <c:ptCount val="18"/>
              <c:pt idx="0">
                <c:v>R019</c:v>
              </c:pt>
              <c:pt idx="1">
                <c:v>R011</c:v>
              </c:pt>
              <c:pt idx="2">
                <c:v>R002</c:v>
              </c:pt>
              <c:pt idx="3">
                <c:v>R020</c:v>
              </c:pt>
              <c:pt idx="4">
                <c:v>R015</c:v>
              </c:pt>
              <c:pt idx="5">
                <c:v>R008</c:v>
              </c:pt>
              <c:pt idx="6">
                <c:v>R012</c:v>
              </c:pt>
              <c:pt idx="7">
                <c:v>R010</c:v>
              </c:pt>
              <c:pt idx="8">
                <c:v>R018</c:v>
              </c:pt>
              <c:pt idx="9">
                <c:v>R014</c:v>
              </c:pt>
              <c:pt idx="10">
                <c:v>R016</c:v>
              </c:pt>
              <c:pt idx="11">
                <c:v>R006</c:v>
              </c:pt>
              <c:pt idx="12">
                <c:v>R009</c:v>
              </c:pt>
              <c:pt idx="13">
                <c:v>R007</c:v>
              </c:pt>
              <c:pt idx="14">
                <c:v>R005</c:v>
              </c:pt>
              <c:pt idx="15">
                <c:v>R004</c:v>
              </c:pt>
              <c:pt idx="16">
                <c:v>R003</c:v>
              </c:pt>
              <c:pt idx="17">
                <c:v>R001</c:v>
              </c:pt>
            </c:strLit>
          </c:cat>
          <c:val>
            <c:numLit>
              <c:formatCode>General</c:formatCode>
              <c:ptCount val="18"/>
              <c:pt idx="0">
                <c:v>236.05250000000001</c:v>
              </c:pt>
              <c:pt idx="1">
                <c:v>179.18539999999999</c:v>
              </c:pt>
              <c:pt idx="2">
                <c:v>114.0307</c:v>
              </c:pt>
              <c:pt idx="3">
                <c:v>47.436399999999999</c:v>
              </c:pt>
              <c:pt idx="4">
                <c:v>21.560400000000001</c:v>
              </c:pt>
              <c:pt idx="5">
                <c:v>36.099600000000002</c:v>
              </c:pt>
              <c:pt idx="6">
                <c:v>178.62639999999999</c:v>
              </c:pt>
              <c:pt idx="7">
                <c:v>198.05420000000001</c:v>
              </c:pt>
              <c:pt idx="8">
                <c:v>123.4273</c:v>
              </c:pt>
              <c:pt idx="9">
                <c:v>103.0205</c:v>
              </c:pt>
              <c:pt idx="10">
                <c:v>155.2859</c:v>
              </c:pt>
              <c:pt idx="11">
                <c:v>115.82389999999999</c:v>
              </c:pt>
              <c:pt idx="12">
                <c:v>74.708799999999997</c:v>
              </c:pt>
              <c:pt idx="13">
                <c:v>14.6996</c:v>
              </c:pt>
              <c:pt idx="14">
                <c:v>94.210800000000006</c:v>
              </c:pt>
              <c:pt idx="15">
                <c:v>75.307699999999997</c:v>
              </c:pt>
              <c:pt idx="16">
                <c:v>56.8904</c:v>
              </c:pt>
              <c:pt idx="17">
                <c:v>102.143</c:v>
              </c:pt>
            </c:numLit>
          </c:val>
          <c:extLst>
            <c:ext xmlns:c16="http://schemas.microsoft.com/office/drawing/2014/chart" uri="{C3380CC4-5D6E-409C-BE32-E72D297353CC}">
              <c16:uniqueId val="{00000002-C190-4CD8-ACB6-8BFB0DE7F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06292112"/>
        <c:axId val="1209687328"/>
      </c:barChart>
      <c:valAx>
        <c:axId val="1209687328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FFFFFF"/>
              </a:solidFill>
              <a:prstDash val="solid"/>
              <a:round/>
            </a:ln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0D0D0D"/>
                </a:solidFill>
                <a:latin typeface="Calisto MT"/>
              </a:defRPr>
            </a:pPr>
            <a:endParaRPr lang="en-US"/>
          </a:p>
        </c:txPr>
        <c:crossAx val="1206292112"/>
        <c:crosses val="autoZero"/>
        <c:crossBetween val="between"/>
      </c:valAx>
      <c:catAx>
        <c:axId val="1206292112"/>
        <c:scaling>
          <c:orientation val="minMax"/>
        </c:scaling>
        <c:delete val="0"/>
        <c:axPos val="l"/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000" b="0" i="0" u="none" strike="noStrike" kern="1200" baseline="0">
                    <a:solidFill>
                      <a:srgbClr val="C00000"/>
                    </a:solidFill>
                    <a:latin typeface="Calisto MT"/>
                  </a:defRPr>
                </a:pPr>
                <a:r>
                  <a:rPr lang="en-IN" sz="1000" b="0" i="0" u="none" strike="noStrike" kern="1200" cap="none" spc="0" baseline="0">
                    <a:solidFill>
                      <a:srgbClr val="C00000"/>
                    </a:solidFill>
                    <a:uFillTx/>
                    <a:latin typeface="Calisto MT"/>
                  </a:rPr>
                  <a:t>Route_ID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noFill/>
          <a:ln w="9528" cap="flat">
            <a:solidFill>
              <a:srgbClr val="FFFFFF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0D0D0D"/>
                </a:solidFill>
                <a:latin typeface="Calisto MT"/>
              </a:defRPr>
            </a:pPr>
            <a:endParaRPr lang="en-US"/>
          </a:p>
        </c:txPr>
        <c:crossAx val="1209687328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900" b="0" i="0" u="none" strike="noStrike" kern="1200" baseline="0">
              <a:solidFill>
                <a:srgbClr val="C00000"/>
              </a:solidFill>
              <a:latin typeface="Calisto MT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US" sz="1000" b="0" i="0" u="none" strike="noStrike" kern="1200" baseline="0">
          <a:solidFill>
            <a:srgbClr val="FFFFFF"/>
          </a:solidFill>
          <a:latin typeface="Calisto MT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400" b="0" i="0" u="none" strike="noStrike" kern="1200" spc="0" baseline="0">
                <a:solidFill>
                  <a:srgbClr val="C00000"/>
                </a:solidFill>
                <a:latin typeface="Calisto MT"/>
              </a:defRPr>
            </a:pPr>
            <a:r>
              <a:rPr lang="en-US" sz="1400" b="0" i="0" u="none" strike="noStrike" kern="1200" cap="none" spc="0" baseline="0">
                <a:solidFill>
                  <a:srgbClr val="C00000"/>
                </a:solidFill>
                <a:uFillTx/>
                <a:latin typeface="Calisto MT"/>
              </a:rPr>
              <a:t>Top 3 warehouse with Higest Delay</a:t>
            </a:r>
            <a:br>
              <a:rPr lang="en-US" sz="1400" b="0" i="0" u="none" strike="noStrike" kern="1200" cap="none" spc="0" baseline="0">
                <a:solidFill>
                  <a:srgbClr val="C00000"/>
                </a:solidFill>
                <a:uFillTx/>
                <a:latin typeface="Calisto MT"/>
              </a:rPr>
            </a:br>
            <a:endParaRPr lang="en-US" sz="1400" b="0" i="0" u="none" strike="noStrike" kern="1200" cap="none" spc="0" baseline="0">
              <a:solidFill>
                <a:srgbClr val="C00000"/>
              </a:solidFill>
              <a:uFillTx/>
              <a:latin typeface="Calisto MT"/>
            </a:endParaRPr>
          </a:p>
        </c:rich>
      </c:tx>
      <c:overlay val="0"/>
      <c:spPr>
        <a:noFill/>
        <a:ln>
          <a:noFill/>
        </a:ln>
      </c:spPr>
    </c:title>
    <c:autoTitleDeleted val="0"/>
    <c:plotArea>
      <c:layout/>
      <c:doughnutChart>
        <c:varyColors val="1"/>
        <c:ser>
          <c:idx val="0"/>
          <c:order val="0"/>
          <c:tx>
            <c:v>Avg_Delay</c:v>
          </c:tx>
          <c:dPt>
            <c:idx val="0"/>
            <c:bubble3D val="0"/>
            <c:spPr>
              <a:solidFill>
                <a:srgbClr val="E05524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0-BD3F-49BE-9A47-6C3C07FABAB8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BD3F-49BE-9A47-6C3C07FABAB8}"/>
              </c:ext>
            </c:extLst>
          </c:dPt>
          <c:dPt>
            <c:idx val="2"/>
            <c:bubble3D val="0"/>
            <c:spPr>
              <a:solidFill>
                <a:srgbClr val="002060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BD3F-49BE-9A47-6C3C07FABAB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900" b="0" i="0" u="none" strike="noStrike" kern="1200" baseline="0">
                    <a:solidFill>
                      <a:srgbClr val="FFFFFF"/>
                    </a:solidFill>
                    <a:latin typeface="Calisto M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1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Lit>
              <c:ptCount val="3"/>
              <c:pt idx="0">
                <c:v>Shanghai(W004)</c:v>
              </c:pt>
              <c:pt idx="1">
                <c:v>London(W003)</c:v>
              </c:pt>
              <c:pt idx="2">
                <c:v>Amsterdam(W008)</c:v>
              </c:pt>
            </c:strLit>
          </c:cat>
          <c:val>
            <c:numLit>
              <c:formatCode>General</c:formatCode>
              <c:ptCount val="3"/>
              <c:pt idx="0">
                <c:v>25.8799999999999</c:v>
              </c:pt>
              <c:pt idx="1">
                <c:v>25.543925233644799</c:v>
              </c:pt>
              <c:pt idx="2">
                <c:v>24.352678571428498</c:v>
              </c:pt>
            </c:numLit>
          </c:val>
          <c:extLst>
            <c:ext xmlns:c16="http://schemas.microsoft.com/office/drawing/2014/chart" uri="{C3380CC4-5D6E-409C-BE32-E72D297353CC}">
              <c16:uniqueId val="{00000006-A2B4-4DF0-B724-296CAA74CC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50"/>
      </c:doughnutChart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900" b="0" i="0" u="none" strike="noStrike" kern="1200" baseline="0">
              <a:solidFill>
                <a:srgbClr val="C00000"/>
              </a:solidFill>
              <a:latin typeface="Calisto MT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US" sz="900" b="0" i="0" u="none" strike="noStrike" kern="1200" baseline="0">
          <a:solidFill>
            <a:srgbClr val="FFFFFF"/>
          </a:solidFill>
          <a:latin typeface="Calisto MT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400" b="0" i="0" u="none" strike="noStrike" kern="1200" spc="0" baseline="0">
                <a:solidFill>
                  <a:srgbClr val="C00000"/>
                </a:solidFill>
                <a:latin typeface="Calisto MT"/>
              </a:defRPr>
            </a:pPr>
            <a:r>
              <a:rPr lang="en-US" sz="1400" b="0" i="0" u="none" strike="noStrike" kern="1200" cap="none" spc="0" baseline="0">
                <a:solidFill>
                  <a:srgbClr val="C00000"/>
                </a:solidFill>
                <a:uFillTx/>
                <a:latin typeface="Calisto MT"/>
              </a:rPr>
              <a:t>Total Shipments vs Delayed Shipments per Warehouse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Total_Shipments</c:v>
          </c:tx>
          <c:spPr>
            <a:solidFill>
              <a:srgbClr val="002060"/>
            </a:solidFill>
            <a:ln>
              <a:noFill/>
            </a:ln>
          </c:spPr>
          <c:invertIfNegative val="0"/>
          <c:cat>
            <c:strLit>
              <c:ptCount val="10"/>
              <c:pt idx="0">
                <c:v>W008</c:v>
              </c:pt>
              <c:pt idx="1">
                <c:v>W003</c:v>
              </c:pt>
              <c:pt idx="2">
                <c:v>W001</c:v>
              </c:pt>
              <c:pt idx="3">
                <c:v>W009</c:v>
              </c:pt>
              <c:pt idx="4">
                <c:v>W004</c:v>
              </c:pt>
              <c:pt idx="5">
                <c:v>W002</c:v>
              </c:pt>
              <c:pt idx="6">
                <c:v>W005</c:v>
              </c:pt>
              <c:pt idx="7">
                <c:v>W010</c:v>
              </c:pt>
              <c:pt idx="8">
                <c:v>W007</c:v>
              </c:pt>
              <c:pt idx="9">
                <c:v>W006</c:v>
              </c:pt>
            </c:strLit>
          </c:cat>
          <c:val>
            <c:numLit>
              <c:formatCode>General</c:formatCode>
              <c:ptCount val="10"/>
              <c:pt idx="0">
                <c:v>112</c:v>
              </c:pt>
              <c:pt idx="1">
                <c:v>107</c:v>
              </c:pt>
              <c:pt idx="2">
                <c:v>103</c:v>
              </c:pt>
              <c:pt idx="3">
                <c:v>91</c:v>
              </c:pt>
              <c:pt idx="4">
                <c:v>90</c:v>
              </c:pt>
              <c:pt idx="5">
                <c:v>97</c:v>
              </c:pt>
              <c:pt idx="6">
                <c:v>102</c:v>
              </c:pt>
              <c:pt idx="7">
                <c:v>123</c:v>
              </c:pt>
              <c:pt idx="8">
                <c:v>96</c:v>
              </c:pt>
              <c:pt idx="9">
                <c:v>99</c:v>
              </c:pt>
            </c:numLit>
          </c:val>
          <c:extLst>
            <c:ext xmlns:c16="http://schemas.microsoft.com/office/drawing/2014/chart" uri="{C3380CC4-5D6E-409C-BE32-E72D297353CC}">
              <c16:uniqueId val="{00000000-6083-47A0-96D2-72FCA2D35A5B}"/>
            </c:ext>
          </c:extLst>
        </c:ser>
        <c:ser>
          <c:idx val="1"/>
          <c:order val="1"/>
          <c:tx>
            <c:v>Delayed_Shipments</c:v>
          </c:tx>
          <c:spPr>
            <a:solidFill>
              <a:srgbClr val="E05524"/>
            </a:solidFill>
            <a:ln>
              <a:noFill/>
            </a:ln>
          </c:spPr>
          <c:invertIfNegative val="0"/>
          <c:cat>
            <c:strLit>
              <c:ptCount val="10"/>
              <c:pt idx="0">
                <c:v>W008</c:v>
              </c:pt>
              <c:pt idx="1">
                <c:v>W003</c:v>
              </c:pt>
              <c:pt idx="2">
                <c:v>W001</c:v>
              </c:pt>
              <c:pt idx="3">
                <c:v>W009</c:v>
              </c:pt>
              <c:pt idx="4">
                <c:v>W004</c:v>
              </c:pt>
              <c:pt idx="5">
                <c:v>W002</c:v>
              </c:pt>
              <c:pt idx="6">
                <c:v>W005</c:v>
              </c:pt>
              <c:pt idx="7">
                <c:v>W010</c:v>
              </c:pt>
              <c:pt idx="8">
                <c:v>W007</c:v>
              </c:pt>
              <c:pt idx="9">
                <c:v>W006</c:v>
              </c:pt>
            </c:strLit>
          </c:cat>
          <c:val>
            <c:numLit>
              <c:formatCode>General</c:formatCode>
              <c:ptCount val="10"/>
              <c:pt idx="0">
                <c:v>100</c:v>
              </c:pt>
              <c:pt idx="1">
                <c:v>100</c:v>
              </c:pt>
              <c:pt idx="2">
                <c:v>96</c:v>
              </c:pt>
              <c:pt idx="3">
                <c:v>84</c:v>
              </c:pt>
              <c:pt idx="4">
                <c:v>85</c:v>
              </c:pt>
              <c:pt idx="5">
                <c:v>91</c:v>
              </c:pt>
              <c:pt idx="6">
                <c:v>94</c:v>
              </c:pt>
              <c:pt idx="7">
                <c:v>112</c:v>
              </c:pt>
              <c:pt idx="8">
                <c:v>94</c:v>
              </c:pt>
              <c:pt idx="9">
                <c:v>94</c:v>
              </c:pt>
            </c:numLit>
          </c:val>
          <c:extLst>
            <c:ext xmlns:c16="http://schemas.microsoft.com/office/drawing/2014/chart" uri="{C3380CC4-5D6E-409C-BE32-E72D297353CC}">
              <c16:uniqueId val="{00000001-6083-47A0-96D2-72FCA2D35A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6275712"/>
        <c:axId val="1209687744"/>
      </c:barChart>
      <c:lineChart>
        <c:grouping val="standard"/>
        <c:varyColors val="0"/>
        <c:ser>
          <c:idx val="2"/>
          <c:order val="2"/>
          <c:tx>
            <c:v>Delay_Percentage</c:v>
          </c:tx>
          <c:spPr>
            <a:ln w="28575" cap="rnd">
              <a:solidFill>
                <a:srgbClr val="00B0F0"/>
              </a:solidFill>
              <a:prstDash val="solid"/>
              <a:round/>
            </a:ln>
          </c:spPr>
          <c:marker>
            <c:symbol val="none"/>
          </c:marker>
          <c:cat>
            <c:strLit>
              <c:ptCount val="10"/>
              <c:pt idx="0">
                <c:v>W008</c:v>
              </c:pt>
              <c:pt idx="1">
                <c:v>W003</c:v>
              </c:pt>
              <c:pt idx="2">
                <c:v>W001</c:v>
              </c:pt>
              <c:pt idx="3">
                <c:v>W009</c:v>
              </c:pt>
              <c:pt idx="4">
                <c:v>W004</c:v>
              </c:pt>
              <c:pt idx="5">
                <c:v>W002</c:v>
              </c:pt>
              <c:pt idx="6">
                <c:v>W005</c:v>
              </c:pt>
              <c:pt idx="7">
                <c:v>W010</c:v>
              </c:pt>
              <c:pt idx="8">
                <c:v>W007</c:v>
              </c:pt>
              <c:pt idx="9">
                <c:v>W006</c:v>
              </c:pt>
            </c:strLit>
          </c:cat>
          <c:val>
            <c:numLit>
              <c:formatCode>General</c:formatCode>
              <c:ptCount val="10"/>
              <c:pt idx="0">
                <c:v>89.285700000000006</c:v>
              </c:pt>
              <c:pt idx="1">
                <c:v>93.457899999999995</c:v>
              </c:pt>
              <c:pt idx="2">
                <c:v>93.203900000000004</c:v>
              </c:pt>
              <c:pt idx="3">
                <c:v>92.307699999999997</c:v>
              </c:pt>
              <c:pt idx="4">
                <c:v>94.444400000000002</c:v>
              </c:pt>
              <c:pt idx="5">
                <c:v>93.814400000000006</c:v>
              </c:pt>
              <c:pt idx="6">
                <c:v>92.156899999999993</c:v>
              </c:pt>
              <c:pt idx="7">
                <c:v>91.262100000000004</c:v>
              </c:pt>
              <c:pt idx="8">
                <c:v>97.916700000000006</c:v>
              </c:pt>
              <c:pt idx="9">
                <c:v>94.9495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2-6083-47A0-96D2-72FCA2D35A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6292512"/>
        <c:axId val="1209688992"/>
      </c:lineChart>
      <c:valAx>
        <c:axId val="1209687744"/>
        <c:scaling>
          <c:orientation val="minMax"/>
        </c:scaling>
        <c:delete val="0"/>
        <c:axPos val="l"/>
        <c:majorGridlines>
          <c:spPr>
            <a:ln w="9528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C00000"/>
                </a:solidFill>
                <a:latin typeface="Calisto MT"/>
              </a:defRPr>
            </a:pPr>
            <a:endParaRPr lang="en-US"/>
          </a:p>
        </c:txPr>
        <c:crossAx val="1206275712"/>
        <c:crosses val="autoZero"/>
        <c:crossBetween val="between"/>
      </c:valAx>
      <c:catAx>
        <c:axId val="1206275712"/>
        <c:scaling>
          <c:orientation val="minMax"/>
        </c:scaling>
        <c:delete val="0"/>
        <c:axPos val="b"/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000" b="0" i="0" u="none" strike="noStrike" kern="1200" baseline="0">
                    <a:solidFill>
                      <a:srgbClr val="FFFFFF"/>
                    </a:solidFill>
                    <a:latin typeface="Calisto MT"/>
                  </a:defRPr>
                </a:pPr>
                <a:r>
                  <a:rPr lang="en-IN" sz="1000" b="0" i="0" u="none" strike="noStrike" kern="1200" cap="none" spc="0" baseline="0">
                    <a:solidFill>
                      <a:srgbClr val="FFFFFF"/>
                    </a:solidFill>
                    <a:uFillTx/>
                    <a:latin typeface="Calisto MT"/>
                  </a:rPr>
                  <a:t>Warehouse_ID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noFill/>
          <a:ln w="9528" cap="flat">
            <a:solidFill>
              <a:srgbClr val="FFFFFF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FFFFFF"/>
                </a:solidFill>
                <a:latin typeface="Calisto MT"/>
              </a:defRPr>
            </a:pPr>
            <a:endParaRPr lang="en-US"/>
          </a:p>
        </c:txPr>
        <c:crossAx val="1209687744"/>
        <c:crosses val="autoZero"/>
        <c:auto val="1"/>
        <c:lblAlgn val="ctr"/>
        <c:lblOffset val="100"/>
        <c:noMultiLvlLbl val="0"/>
      </c:catAx>
      <c:valAx>
        <c:axId val="1209688992"/>
        <c:scaling>
          <c:orientation val="minMax"/>
        </c:scaling>
        <c:delete val="0"/>
        <c:axPos val="r"/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000" b="0" i="0" u="none" strike="noStrike" kern="1200" baseline="0">
                    <a:solidFill>
                      <a:srgbClr val="FFFFFF"/>
                    </a:solidFill>
                    <a:latin typeface="Calisto MT"/>
                  </a:defRPr>
                </a:pPr>
                <a:r>
                  <a:rPr lang="en-IN" sz="1000" b="0" i="0" u="none" strike="noStrike" kern="1200" cap="none" spc="0" baseline="0">
                    <a:solidFill>
                      <a:srgbClr val="FFFFFF"/>
                    </a:solidFill>
                    <a:uFillTx/>
                    <a:latin typeface="Calisto MT"/>
                  </a:rPr>
                  <a:t>%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FFFFFF"/>
                </a:solidFill>
                <a:latin typeface="Calisto MT"/>
              </a:defRPr>
            </a:pPr>
            <a:endParaRPr lang="en-US"/>
          </a:p>
        </c:txPr>
        <c:crossAx val="1206292512"/>
        <c:crosses val="max"/>
        <c:crossBetween val="between"/>
      </c:valAx>
      <c:catAx>
        <c:axId val="12062925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0968899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900" b="0" i="0" u="none" strike="noStrike" kern="1200" baseline="0">
              <a:solidFill>
                <a:srgbClr val="C00000"/>
              </a:solidFill>
              <a:latin typeface="Calisto MT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US" sz="1000" b="0" i="0" u="none" strike="noStrike" kern="1200" baseline="0">
          <a:solidFill>
            <a:srgbClr val="FFFFFF"/>
          </a:solidFill>
          <a:latin typeface="Calisto MT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400" b="0" i="0" u="none" strike="noStrike" kern="1200" spc="0" baseline="0">
                <a:solidFill>
                  <a:srgbClr val="C00000"/>
                </a:solidFill>
                <a:latin typeface="Calisto MT"/>
              </a:defRPr>
            </a:pPr>
            <a:r>
              <a:rPr lang="en-US" sz="1400" b="0" i="0" u="none" strike="noStrike" kern="1200" cap="none" spc="0" baseline="0">
                <a:solidFill>
                  <a:srgbClr val="C00000"/>
                </a:solidFill>
                <a:uFillTx/>
                <a:latin typeface="Calisto MT"/>
              </a:rPr>
              <a:t> Top 5 vs Bottom 5 Agents using Ratings &amp; Experience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Avg Rating</c:v>
          </c:tx>
          <c:spPr>
            <a:solidFill>
              <a:srgbClr val="002060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900" b="0" i="0" u="none" strike="noStrike" kern="1200" baseline="0">
                    <a:solidFill>
                      <a:srgbClr val="FFFFFF"/>
                    </a:solidFill>
                    <a:latin typeface="Calisto M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Lit>
              <c:ptCount val="2"/>
              <c:pt idx="0">
                <c:v>Top 5 Agents</c:v>
              </c:pt>
              <c:pt idx="1">
                <c:v>Bottom 5 Agents</c:v>
              </c:pt>
            </c:strLit>
          </c:cat>
          <c:val>
            <c:numLit>
              <c:formatCode>General</c:formatCode>
              <c:ptCount val="2"/>
              <c:pt idx="0">
                <c:v>4.42</c:v>
              </c:pt>
              <c:pt idx="1">
                <c:v>4.5199999999999996</c:v>
              </c:pt>
            </c:numLit>
          </c:val>
          <c:extLst>
            <c:ext xmlns:c16="http://schemas.microsoft.com/office/drawing/2014/chart" uri="{C3380CC4-5D6E-409C-BE32-E72D297353CC}">
              <c16:uniqueId val="{00000000-C921-4609-AFCF-CB2425FF0EBA}"/>
            </c:ext>
          </c:extLst>
        </c:ser>
        <c:ser>
          <c:idx val="1"/>
          <c:order val="1"/>
          <c:tx>
            <c:v>Avg Experience (Years)</c:v>
          </c:tx>
          <c:spPr>
            <a:solidFill>
              <a:srgbClr val="E05524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900" b="0" i="0" u="none" strike="noStrike" kern="1200" baseline="0">
                    <a:solidFill>
                      <a:srgbClr val="FFFFFF"/>
                    </a:solidFill>
                    <a:latin typeface="Calisto M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eparator>,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Lit>
              <c:ptCount val="2"/>
              <c:pt idx="0">
                <c:v>Top 5 Agents</c:v>
              </c:pt>
              <c:pt idx="1">
                <c:v>Bottom 5 Agents</c:v>
              </c:pt>
            </c:strLit>
          </c:cat>
          <c:val>
            <c:numLit>
              <c:formatCode>General</c:formatCode>
              <c:ptCount val="2"/>
              <c:pt idx="0">
                <c:v>2.34</c:v>
              </c:pt>
              <c:pt idx="1">
                <c:v>2.4</c:v>
              </c:pt>
            </c:numLit>
          </c:val>
          <c:extLst>
            <c:ext xmlns:c16="http://schemas.microsoft.com/office/drawing/2014/chart" uri="{C3380CC4-5D6E-409C-BE32-E72D297353CC}">
              <c16:uniqueId val="{00000001-C921-4609-AFCF-CB2425FF0EB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06276112"/>
        <c:axId val="1209684832"/>
      </c:barChart>
      <c:valAx>
        <c:axId val="1209684832"/>
        <c:scaling>
          <c:orientation val="minMax"/>
        </c:scaling>
        <c:delete val="0"/>
        <c:axPos val="l"/>
        <c:majorGridlines>
          <c:spPr>
            <a:ln w="9528" cap="flat">
              <a:solidFill>
                <a:srgbClr val="FFFFFF"/>
              </a:solidFill>
              <a:prstDash val="solid"/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002060"/>
                </a:solidFill>
                <a:latin typeface="Calisto MT"/>
              </a:defRPr>
            </a:pPr>
            <a:endParaRPr lang="en-US"/>
          </a:p>
        </c:txPr>
        <c:crossAx val="1206276112"/>
        <c:crosses val="autoZero"/>
        <c:crossBetween val="between"/>
      </c:valAx>
      <c:catAx>
        <c:axId val="120627611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8" cap="flat">
            <a:solidFill>
              <a:srgbClr val="FFFFFF"/>
            </a:solidFill>
            <a:prstDash val="solid"/>
            <a:round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002060"/>
                </a:solidFill>
                <a:latin typeface="Calisto MT"/>
              </a:defRPr>
            </a:pPr>
            <a:endParaRPr lang="en-US"/>
          </a:p>
        </c:txPr>
        <c:crossAx val="120968483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900" b="0" i="0" u="none" strike="noStrike" kern="1200" baseline="0">
              <a:solidFill>
                <a:srgbClr val="C00000"/>
              </a:solidFill>
              <a:latin typeface="Calisto MT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US" sz="1000" b="0" i="0" u="none" strike="noStrike" kern="1200" baseline="0">
          <a:solidFill>
            <a:srgbClr val="FFFFFF"/>
          </a:solidFill>
          <a:latin typeface="Calisto MT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862" b="0" i="0" u="none" strike="noStrike" kern="1200" spc="0" baseline="0">
                <a:solidFill>
                  <a:srgbClr val="8D3414"/>
                </a:solidFill>
                <a:latin typeface="Calisto MT"/>
              </a:defRPr>
            </a:pPr>
            <a:r>
              <a:rPr lang="en-IN" sz="1862" b="0" i="0" u="none" strike="noStrike" kern="1200" cap="none" spc="0" baseline="0">
                <a:solidFill>
                  <a:srgbClr val="8D3414"/>
                </a:solidFill>
                <a:uFillTx/>
                <a:latin typeface="Calisto MT"/>
              </a:rPr>
              <a:t>Overall Shipment Completion Status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doughnutChart>
        <c:varyColors val="1"/>
        <c:ser>
          <c:idx val="0"/>
          <c:order val="0"/>
          <c:tx>
            <c:v>Total</c:v>
          </c:tx>
          <c:dPt>
            <c:idx val="0"/>
            <c:bubble3D val="0"/>
            <c:spPr>
              <a:solidFill>
                <a:srgbClr val="002060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0-71BD-4B75-96CE-84C85589990D}"/>
              </c:ext>
            </c:extLst>
          </c:dPt>
          <c:dPt>
            <c:idx val="1"/>
            <c:bubble3D val="0"/>
            <c:spPr>
              <a:solidFill>
                <a:srgbClr val="E05524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71BD-4B75-96CE-84C85589990D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46">
                <a:solidFill>
                  <a:srgbClr val="FFFFFF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2-71BD-4B75-96CE-84C85589990D}"/>
              </c:ext>
            </c:extLst>
          </c:dPt>
          <c:dLbls>
            <c:dLbl>
              <c:idx val="0"/>
              <c:layout>
                <c:manualLayout>
                  <c:x val="0.1779269858020156"/>
                  <c:y val="7.883034445493764E-3"/>
                </c:manualLayout>
              </c:layout>
              <c:spPr>
                <a:solidFill>
                  <a:srgbClr val="FFFFFF"/>
                </a:solidFill>
                <a:ln w="9528">
                  <a:solidFill>
                    <a:srgbClr val="BFBFBF"/>
                  </a:solidFill>
                  <a:prstDash val="solid"/>
                </a:ln>
                <a:effectLst/>
              </c:spPr>
              <c:txPr>
                <a:bodyPr lIns="0" tIns="0" rIns="0" bIns="0"/>
                <a:lstStyle/>
                <a:p>
                  <a:pPr marL="0" marR="0" indent="0" algn="ctr" defTabSz="91440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tabLst/>
                    <a:defRPr sz="1197" b="0" i="0" u="none" strike="noStrike" kern="1200" baseline="0">
                      <a:solidFill>
                        <a:srgbClr val="8D3414"/>
                      </a:solidFill>
                      <a:latin typeface="Calisto MT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71BD-4B75-96CE-84C85589990D}"/>
                </c:ext>
              </c:extLst>
            </c:dLbl>
            <c:dLbl>
              <c:idx val="1"/>
              <c:layout>
                <c:manualLayout>
                  <c:x val="-0.25541446978470039"/>
                  <c:y val="6.3439076722337839E-2"/>
                </c:manualLayout>
              </c:layout>
              <c:spPr>
                <a:solidFill>
                  <a:srgbClr val="FFFFFF"/>
                </a:solidFill>
                <a:ln w="9528">
                  <a:solidFill>
                    <a:srgbClr val="BFBFBF"/>
                  </a:solidFill>
                  <a:prstDash val="solid"/>
                </a:ln>
                <a:effectLst/>
              </c:spPr>
              <c:txPr>
                <a:bodyPr lIns="0" tIns="0" rIns="0" bIns="0"/>
                <a:lstStyle/>
                <a:p>
                  <a:pPr marL="0" marR="0" indent="0" algn="ctr" defTabSz="91440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tabLst/>
                    <a:defRPr sz="1197" b="0" i="0" u="none" strike="noStrike" kern="1200" baseline="0">
                      <a:solidFill>
                        <a:srgbClr val="8D3414"/>
                      </a:solidFill>
                      <a:latin typeface="Calisto MT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71BD-4B75-96CE-84C85589990D}"/>
                </c:ext>
              </c:extLst>
            </c:dLbl>
            <c:dLbl>
              <c:idx val="2"/>
              <c:layout>
                <c:manualLayout>
                  <c:x val="0.20017808235760998"/>
                  <c:y val="-6.1561241529939137E-2"/>
                </c:manualLayout>
              </c:layout>
              <c:spPr>
                <a:solidFill>
                  <a:srgbClr val="FFFFFF"/>
                </a:solidFill>
                <a:ln w="9528">
                  <a:solidFill>
                    <a:srgbClr val="BFBFBF"/>
                  </a:solidFill>
                  <a:prstDash val="solid"/>
                </a:ln>
                <a:effectLst/>
              </c:spPr>
              <c:txPr>
                <a:bodyPr lIns="0" tIns="0" rIns="0" bIns="0"/>
                <a:lstStyle/>
                <a:p>
                  <a:pPr marL="0" marR="0" indent="0" algn="ctr" defTabSz="91440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tabLst/>
                    <a:defRPr sz="1197" b="0" i="0" u="none" strike="noStrike" kern="1200" baseline="0">
                      <a:solidFill>
                        <a:srgbClr val="8D3414"/>
                      </a:solidFill>
                      <a:latin typeface="Calisto MT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71BD-4B75-96CE-84C85589990D}"/>
                </c:ext>
              </c:extLst>
            </c:dLbl>
            <c:spPr>
              <a:solidFill>
                <a:srgbClr val="FFFFFF"/>
              </a:solidFill>
              <a:ln w="9528">
                <a:solidFill>
                  <a:srgbClr val="BFBFBF"/>
                </a:solidFill>
                <a:prstDash val="solid"/>
              </a:ln>
              <a:effectLst/>
            </c:spPr>
            <c:txPr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197" b="0" i="0" u="none" strike="noStrike" kern="1200" baseline="0">
                    <a:solidFill>
                      <a:srgbClr val="8D3414"/>
                    </a:solidFill>
                    <a:latin typeface="Calisto MT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Lit>
              <c:ptCount val="3"/>
              <c:pt idx="0">
                <c:v>Delivered</c:v>
              </c:pt>
              <c:pt idx="1">
                <c:v>In Transit</c:v>
              </c:pt>
              <c:pt idx="2">
                <c:v>Returned</c:v>
              </c:pt>
            </c:strLit>
          </c:cat>
          <c:val>
            <c:numLit>
              <c:formatCode>General</c:formatCode>
              <c:ptCount val="3"/>
              <c:pt idx="0">
                <c:v>895</c:v>
              </c:pt>
              <c:pt idx="1">
                <c:v>87</c:v>
              </c:pt>
              <c:pt idx="2">
                <c:v>18</c:v>
              </c:pt>
            </c:numLit>
          </c:val>
          <c:extLst>
            <c:ext xmlns:c16="http://schemas.microsoft.com/office/drawing/2014/chart" uri="{C3380CC4-5D6E-409C-BE32-E72D297353CC}">
              <c16:uniqueId val="{00000006-4071-4206-913E-9225A8EF00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75"/>
      </c:doughnutChart>
      <c:spPr>
        <a:noFill/>
        <a:ln>
          <a:noFill/>
        </a:ln>
      </c:spPr>
    </c:plotArea>
    <c:legend>
      <c:legendPos val="r"/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1197" b="0" i="0" u="none" strike="noStrike" kern="1200" baseline="0">
              <a:solidFill>
                <a:srgbClr val="8D3414"/>
              </a:solidFill>
              <a:latin typeface="Calisto MT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US" sz="1197" b="0" i="0" u="none" strike="noStrike" kern="1200" baseline="0">
          <a:solidFill>
            <a:srgbClr val="FFFFFF"/>
          </a:solidFill>
          <a:latin typeface="Calisto MT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2"/>
  <c:chart>
    <c:title>
      <c:tx>
        <c:rich>
          <a:bodyPr lIns="0" tIns="0" rIns="0" bIns="0"/>
          <a:lstStyle/>
          <a:p>
            <a:pPr marL="0" marR="0" indent="0" algn="ctr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1400" b="1" i="0" u="none" strike="noStrike" kern="1200" spc="0" baseline="0">
                <a:solidFill>
                  <a:srgbClr val="8D3414"/>
                </a:solidFill>
                <a:latin typeface="Calisto MT"/>
              </a:defRPr>
            </a:pPr>
            <a:r>
              <a:rPr lang="en-US" sz="1400" b="1" i="0" u="none" strike="noStrike" kern="1200" cap="none" spc="0" baseline="0">
                <a:solidFill>
                  <a:srgbClr val="8D3414"/>
                </a:solidFill>
                <a:uFillTx/>
                <a:latin typeface="Calisto MT"/>
              </a:rPr>
              <a:t>Routes with Highest Undelivered Shipment Percentage</a:t>
            </a:r>
          </a:p>
        </c:rich>
      </c:tx>
      <c:layout>
        <c:manualLayout>
          <c:xMode val="edge"/>
          <c:yMode val="edge"/>
          <c:x val="0.15624303410720058"/>
          <c:y val="4.6296359012319405E-2"/>
        </c:manualLayout>
      </c:layout>
      <c:overlay val="0"/>
      <c:spPr>
        <a:noFill/>
        <a:ln>
          <a:noFill/>
        </a:ln>
      </c:spPr>
    </c:title>
    <c:autoTitleDeleted val="0"/>
    <c:view3D>
      <c:rotX val="14"/>
      <c:rotY val="19"/>
      <c:rAngAx val="1"/>
    </c:view3D>
    <c:floor>
      <c:thickness val="0"/>
      <c:spPr>
        <a:noFill/>
        <a:ln>
          <a:noFill/>
        </a:ln>
      </c:spPr>
    </c:floor>
    <c:sideWall>
      <c:thickness val="0"/>
      <c:spPr>
        <a:noFill/>
        <a:ln>
          <a:noFill/>
        </a:ln>
      </c:spPr>
    </c:sideWall>
    <c:backWall>
      <c:thickness val="0"/>
      <c:spPr>
        <a:noFill/>
        <a:ln>
          <a:noFill/>
        </a:ln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v>Total_Shipments</c:v>
          </c:tx>
          <c:spPr>
            <a:solidFill>
              <a:srgbClr val="002060"/>
            </a:solidFill>
            <a:ln>
              <a:noFill/>
            </a:ln>
          </c:spPr>
          <c:invertIfNegative val="0"/>
          <c:cat>
            <c:strLit>
              <c:ptCount val="6"/>
              <c:pt idx="0">
                <c:v>R002</c:v>
              </c:pt>
              <c:pt idx="1">
                <c:v>R020</c:v>
              </c:pt>
              <c:pt idx="2">
                <c:v>R018</c:v>
              </c:pt>
              <c:pt idx="3">
                <c:v>R017</c:v>
              </c:pt>
              <c:pt idx="4">
                <c:v>R013</c:v>
              </c:pt>
              <c:pt idx="5">
                <c:v>R006</c:v>
              </c:pt>
            </c:strLit>
          </c:cat>
          <c:val>
            <c:numLit>
              <c:formatCode>General</c:formatCode>
              <c:ptCount val="6"/>
              <c:pt idx="0">
                <c:v>47</c:v>
              </c:pt>
              <c:pt idx="1">
                <c:v>42</c:v>
              </c:pt>
              <c:pt idx="2">
                <c:v>59</c:v>
              </c:pt>
              <c:pt idx="3">
                <c:v>53</c:v>
              </c:pt>
              <c:pt idx="4">
                <c:v>50</c:v>
              </c:pt>
              <c:pt idx="5">
                <c:v>56</c:v>
              </c:pt>
            </c:numLit>
          </c:val>
          <c:extLst>
            <c:ext xmlns:c16="http://schemas.microsoft.com/office/drawing/2014/chart" uri="{C3380CC4-5D6E-409C-BE32-E72D297353CC}">
              <c16:uniqueId val="{00000000-ED15-4976-B698-BC7C6B69A497}"/>
            </c:ext>
          </c:extLst>
        </c:ser>
        <c:ser>
          <c:idx val="1"/>
          <c:order val="1"/>
          <c:tx>
            <c:v>NotDelivered</c:v>
          </c:tx>
          <c:spPr>
            <a:solidFill>
              <a:srgbClr val="00B0F0"/>
            </a:solidFill>
            <a:ln>
              <a:noFill/>
            </a:ln>
          </c:spPr>
          <c:invertIfNegative val="0"/>
          <c:cat>
            <c:strLit>
              <c:ptCount val="6"/>
              <c:pt idx="0">
                <c:v>R002</c:v>
              </c:pt>
              <c:pt idx="1">
                <c:v>R020</c:v>
              </c:pt>
              <c:pt idx="2">
                <c:v>R018</c:v>
              </c:pt>
              <c:pt idx="3">
                <c:v>R017</c:v>
              </c:pt>
              <c:pt idx="4">
                <c:v>R013</c:v>
              </c:pt>
              <c:pt idx="5">
                <c:v>R006</c:v>
              </c:pt>
            </c:strLit>
          </c:cat>
          <c:val>
            <c:numLit>
              <c:formatCode>General</c:formatCode>
              <c:ptCount val="6"/>
              <c:pt idx="0">
                <c:v>7</c:v>
              </c:pt>
              <c:pt idx="1">
                <c:v>7</c:v>
              </c:pt>
              <c:pt idx="2">
                <c:v>11</c:v>
              </c:pt>
              <c:pt idx="3">
                <c:v>7</c:v>
              </c:pt>
              <c:pt idx="4">
                <c:v>9</c:v>
              </c:pt>
              <c:pt idx="5">
                <c:v>7</c:v>
              </c:pt>
            </c:numLit>
          </c:val>
          <c:extLst>
            <c:ext xmlns:c16="http://schemas.microsoft.com/office/drawing/2014/chart" uri="{C3380CC4-5D6E-409C-BE32-E72D297353CC}">
              <c16:uniqueId val="{00000001-ED15-4976-B698-BC7C6B69A497}"/>
            </c:ext>
          </c:extLst>
        </c:ser>
        <c:ser>
          <c:idx val="2"/>
          <c:order val="2"/>
          <c:tx>
            <c:v>NotDelivered_Percentage</c:v>
          </c:tx>
          <c:spPr>
            <a:solidFill>
              <a:srgbClr val="E05524"/>
            </a:solidFill>
            <a:ln>
              <a:noFill/>
            </a:ln>
          </c:spPr>
          <c:invertIfNegative val="0"/>
          <c:cat>
            <c:strLit>
              <c:ptCount val="6"/>
              <c:pt idx="0">
                <c:v>R002</c:v>
              </c:pt>
              <c:pt idx="1">
                <c:v>R020</c:v>
              </c:pt>
              <c:pt idx="2">
                <c:v>R018</c:v>
              </c:pt>
              <c:pt idx="3">
                <c:v>R017</c:v>
              </c:pt>
              <c:pt idx="4">
                <c:v>R013</c:v>
              </c:pt>
              <c:pt idx="5">
                <c:v>R006</c:v>
              </c:pt>
            </c:strLit>
          </c:cat>
          <c:val>
            <c:numLit>
              <c:formatCode>General</c:formatCode>
              <c:ptCount val="6"/>
              <c:pt idx="0">
                <c:v>14.893599999999999</c:v>
              </c:pt>
              <c:pt idx="1">
                <c:v>16.666699999999999</c:v>
              </c:pt>
              <c:pt idx="2">
                <c:v>18.644100000000002</c:v>
              </c:pt>
              <c:pt idx="3">
                <c:v>13.2075</c:v>
              </c:pt>
              <c:pt idx="4">
                <c:v>18</c:v>
              </c:pt>
              <c:pt idx="5">
                <c:v>12.5</c:v>
              </c:pt>
            </c:numLit>
          </c:val>
          <c:extLst>
            <c:ext xmlns:c16="http://schemas.microsoft.com/office/drawing/2014/chart" uri="{C3380CC4-5D6E-409C-BE32-E72D297353CC}">
              <c16:uniqueId val="{00000002-ED15-4976-B698-BC7C6B69A4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06292912"/>
        <c:axId val="1209689408"/>
        <c:axId val="0"/>
      </c:bar3DChart>
      <c:valAx>
        <c:axId val="120968940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36363A"/>
                </a:solidFill>
                <a:latin typeface="Calisto MT"/>
              </a:defRPr>
            </a:pPr>
            <a:endParaRPr lang="en-US"/>
          </a:p>
        </c:txPr>
        <c:crossAx val="1206292912"/>
        <c:crosses val="autoZero"/>
        <c:crossBetween val="between"/>
      </c:valAx>
      <c:catAx>
        <c:axId val="1206292912"/>
        <c:scaling>
          <c:orientation val="minMax"/>
        </c:scaling>
        <c:delete val="0"/>
        <c:axPos val="l"/>
        <c:title>
          <c:tx>
            <c:rich>
              <a:bodyPr lIns="0" tIns="0" rIns="0" bIns="0"/>
              <a:lstStyle/>
              <a:p>
                <a:pPr marL="0" marR="0" indent="0" algn="ctr" defTabSz="91440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tabLst/>
                  <a:defRPr sz="1000" b="0" i="0" u="none" strike="noStrike" kern="1200" baseline="0">
                    <a:solidFill>
                      <a:srgbClr val="8D3414"/>
                    </a:solidFill>
                    <a:latin typeface="Calisto MT"/>
                  </a:defRPr>
                </a:pPr>
                <a:r>
                  <a:rPr lang="en-IN" sz="1000" b="0" i="0" u="none" strike="noStrike" kern="1200" cap="none" spc="0" baseline="0">
                    <a:solidFill>
                      <a:srgbClr val="8D3414"/>
                    </a:solidFill>
                    <a:uFillTx/>
                    <a:latin typeface="Calisto MT"/>
                  </a:rPr>
                  <a:t>Route_ID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</c:spPr>
        <c:txPr>
          <a:bodyPr lIns="0" tIns="0" rIns="0" bIns="0"/>
          <a:lstStyle/>
          <a:p>
            <a:pPr marL="0" marR="0" indent="0" defTabSz="91440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 sz="900" b="0" i="0" u="none" strike="noStrike" kern="1200" baseline="0">
                <a:solidFill>
                  <a:srgbClr val="36363A"/>
                </a:solidFill>
                <a:latin typeface="Calisto MT"/>
              </a:defRPr>
            </a:pPr>
            <a:endParaRPr lang="en-US"/>
          </a:p>
        </c:txPr>
        <c:crossAx val="1209689408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 lIns="0" tIns="0" rIns="0" bIns="0"/>
        <a:lstStyle/>
        <a:p>
          <a:pPr marL="0" marR="0" indent="0" defTabSz="914400" fontAlgn="auto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tabLst/>
            <a:defRPr sz="900" b="0" i="0" u="none" strike="noStrike" kern="1200" baseline="0">
              <a:solidFill>
                <a:srgbClr val="8D3414"/>
              </a:solidFill>
              <a:latin typeface="Calisto MT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en-US" sz="1000" b="0" i="0" u="none" strike="noStrike" kern="1200" baseline="0">
          <a:solidFill>
            <a:srgbClr val="FFFFFF"/>
          </a:solidFill>
          <a:latin typeface="Calisto MT"/>
        </a:defRPr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EE199-FE36-4B4C-84B2-47E8189055E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370694" y="1769537"/>
            <a:ext cx="9440037" cy="1828800"/>
          </a:xfrm>
        </p:spPr>
        <p:txBody>
          <a:bodyPr anchor="b"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8D2BB5-94F9-4610-9521-76D8B0AE65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70694" y="3598337"/>
            <a:ext cx="9440037" cy="1049868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15210-DA11-48F3-9ABD-1D04C1BA11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19C942-9EEA-4F74-8D9D-A26BC7D0CECB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D90C9-92F4-4FF1-B42A-E2A82FDD542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3E04B-2D6F-47FD-9D74-83AC3601825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1A7FA91-EB41-4103-B9A0-4450025393A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986741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5" descr="Slate-V2-HD-panoPhotoInset.png">
            <a:extLst>
              <a:ext uri="{FF2B5EF4-FFF2-40B4-BE49-F238E27FC236}">
                <a16:creationId xmlns:a16="http://schemas.microsoft.com/office/drawing/2014/main" id="{25E2B064-70A4-4674-B7CE-56F054070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86" y="547807"/>
            <a:ext cx="10141802" cy="381680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3D1CA8-1D42-4287-A29A-E1CD372342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05" y="4565251"/>
            <a:ext cx="10355323" cy="543473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88415C8-4B83-4FE7-9429-C48D1D24F0B4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169353" y="695008"/>
            <a:ext cx="9845344" cy="3525670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2A66CAA-BC4C-4D76-A56C-31CBB0EFDD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5108725"/>
            <a:ext cx="10353760" cy="682471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1BBC289-5F1B-4A15-BE20-27E7E0BF9B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2FFDAD-CA3A-4220-8E92-137C77EFF8F2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F78F7BB-23CC-46AE-A2AA-55B3AF1969E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29F7B99-ABFE-49D3-ABA5-066EE4855F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715E8F-9403-4A9F-8125-7BA37CE4240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72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6286-0F48-4C66-9F00-0D70447303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8432"/>
            <a:ext cx="10353760" cy="353434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07E0B78-1F04-4FCC-8883-8E9A9FA7CF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295183"/>
            <a:ext cx="10353760" cy="1501828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F6CEC589-742A-4A81-B54D-D5CD1D9658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80E4F8-63CA-48EC-80C1-E439CBB71029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0974064-90D7-4A8D-8080-94CF2554603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6C5FEDD-A2CB-4F33-B551-D0440B4BF0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01A9BE-E61C-41D3-8035-28001375517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163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A2CE-0914-40B6-A1D9-E75AD4CAE1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99290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C92C35E-C349-4304-A0F5-596916661A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20644" y="3610032"/>
            <a:ext cx="8752298" cy="532747"/>
          </a:xfrm>
        </p:spPr>
        <p:txBody>
          <a:bodyPr/>
          <a:lstStyle>
            <a:lvl1pPr marL="0" indent="0" algn="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E320BD-AE7C-4CA8-9148-2884565584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304355"/>
            <a:ext cx="10353760" cy="1489493"/>
          </a:xfrm>
        </p:spPr>
        <p:txBody>
          <a:bodyPr anchor="ctr"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4498F-D99D-4935-A12C-8B0E2FC9FD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7CDD69-30BA-4CE9-82F7-443AF3DA57B8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B64D08-4B87-4959-909C-70366FE6BE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32771-35E4-4502-BFA5-FC9A1E227A8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923313-4448-4613-BC40-535E317DD05A}" type="slidenum">
              <a:t>‹#›</a:t>
            </a:fld>
            <a:endParaRPr lang="en-IN"/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185AB0DE-98F9-4094-96E7-93796F5E61DB}"/>
              </a:ext>
            </a:extLst>
          </p:cNvPr>
          <p:cNvSpPr txBox="1"/>
          <p:nvPr/>
        </p:nvSpPr>
        <p:spPr>
          <a:xfrm>
            <a:off x="990596" y="884791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sto MT"/>
              </a:rPr>
              <a:t>“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2E25BD93-9070-4D56-BF46-4BE67A1815A6}"/>
              </a:ext>
            </a:extLst>
          </p:cNvPr>
          <p:cNvSpPr txBox="1"/>
          <p:nvPr/>
        </p:nvSpPr>
        <p:spPr>
          <a:xfrm>
            <a:off x="10504718" y="2928256"/>
            <a:ext cx="609603" cy="584777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Calisto M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3829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8F6E-C9AC-4CEC-92CF-46BB7A6DCA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2126940"/>
            <a:ext cx="10353760" cy="251183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C6A536B-0211-4F51-A442-E7A1A983C4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87" y="4650556"/>
            <a:ext cx="10352196" cy="1140640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A1224F4-7ABD-497F-A615-7D2AE313B00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208E45E-4465-418E-BFEE-FCCDD127A252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D371CF6-7C94-4D5B-BDA8-8F1CA37DC8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59A916F-1F15-45E7-86E5-EFAE3BD86EE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4D04549-D3B4-42AE-BEF3-9981F70A923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946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0D74F-6BAF-4805-B2AF-26CE6FF327F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8921E8-ECDB-4437-B6FE-7C8A07CB1C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1885950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9AB95-24F3-4DE1-9E57-3429A63DB1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2571749"/>
            <a:ext cx="3300984" cy="3219446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AC1790-BAC3-4287-BC9A-2F64BAD90A3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6708" y="1885950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69A2BEA-3A88-4F31-95BB-00464562F7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2571749"/>
            <a:ext cx="3300984" cy="3219446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7B2BF48-25DA-4AA8-B460-2C8C441CD2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1885950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0D04213-E7A2-463F-A123-57406E5E340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2571749"/>
            <a:ext cx="3300984" cy="3219446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C7E43A4A-0DD1-4106-B900-D7C7E61E6E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95E0A3-066D-4B55-9D75-9CDF16776ADB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E20E608-546A-4388-8FEE-29552BF984D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51351B28-68CD-4D6E-B13A-66673684E6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090C16-3CB7-424C-9A11-08AF00A6663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1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61BB4E80-D392-42E8-A33A-606BC7EC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59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35" descr="Slate-V2-HD-3colPhotoInset.png">
            <a:extLst>
              <a:ext uri="{FF2B5EF4-FFF2-40B4-BE49-F238E27FC236}">
                <a16:creationId xmlns:a16="http://schemas.microsoft.com/office/drawing/2014/main" id="{154DD8C3-9E8C-4DCF-AAC0-1EA2E05D3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96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Picture 36" descr="Slate-V2-HD-3colPhotoInset.png">
            <a:extLst>
              <a:ext uri="{FF2B5EF4-FFF2-40B4-BE49-F238E27FC236}">
                <a16:creationId xmlns:a16="http://schemas.microsoft.com/office/drawing/2014/main" id="{694FCC39-44A1-4956-B671-77DF9AF55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050" y="1818211"/>
            <a:ext cx="3339974" cy="184784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1CC4F2-C2E2-440F-A4A5-6950E84EEE8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E9FC13-DE5D-4A5B-90D0-1A4B8210E48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D429A6-C936-4B4B-A7B5-8951592301F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1018102" y="1938921"/>
            <a:ext cx="3092363" cy="1602952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C987B06-07CB-4A3E-85BA-468BE456F07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96" y="4480367"/>
            <a:ext cx="3300984" cy="131082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9372B47-4985-4723-A9D5-D221A5C2B6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2786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276542B-7DB7-4CD8-B39B-346B3C1CD026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4545738" y="1939094"/>
            <a:ext cx="3092363" cy="160816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88E55C7-A99A-40A0-A113-1F4AEDD351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41432" y="4480367"/>
            <a:ext cx="3300984" cy="131082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875AA07-9185-4C8B-A4F4-9D7A43503F3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700" y="3904103"/>
            <a:ext cx="3300984" cy="576264"/>
          </a:xfrm>
        </p:spPr>
        <p:txBody>
          <a:bodyPr anchor="b" anchorCtr="1">
            <a:noAutofit/>
          </a:bodyPr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A2E702A5-77A3-487B-B016-BB9780CB2A0D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075697" y="1934431"/>
            <a:ext cx="3092363" cy="1607295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A15E50-7A72-4F20-A267-AA05F6E1EF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966572" y="4480367"/>
            <a:ext cx="3300984" cy="1310838"/>
          </a:xfrm>
        </p:spPr>
        <p:txBody>
          <a:bodyPr anchorCtr="1"/>
          <a:lstStyle>
            <a:lvl1pPr marL="0" indent="0" algn="ctr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CDBAEBC6-4C65-4652-A28B-7208F73886B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7DA0569-E399-4B67-AFF1-0BAB7CCE8ACF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3CBE251B-0BD4-4BB2-99B4-1AE7E8FF684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40D6A6B2-D3B4-4F2A-9B97-ABA32B49D79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0C13ED-0C0F-4FC0-8FA7-F55E7BF564C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3416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013E-960F-4A1F-AB2F-24172DC0204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6FC231-D2BA-41DD-AA03-36155D8099A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CC02C-2C78-43D7-A393-F58D990878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FB37F0-D214-4B9D-B9F4-5EFACA5BCA9A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40FDA-C82A-4763-B645-0942528C946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53A50-E5FD-4281-A40E-3C7055C3410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EFCAC2-6A1E-4A6B-B8E9-F7CFE2614FD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36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0175F6-2B7A-414A-986D-FF13F21B192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983065" y="609603"/>
            <a:ext cx="2284491" cy="5181603"/>
          </a:xfrm>
        </p:spPr>
        <p:txBody>
          <a:bodyPr vert="eaVert" anchorCtr="0"/>
          <a:lstStyle>
            <a:lvl1pPr algn="l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F3160-449E-48F8-8AEC-72404F999D3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913796" y="609603"/>
            <a:ext cx="7916875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1F6B9-98D5-423B-9ACF-33378D148B8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733867-E7CA-41CF-BB77-40C29A5F3E8D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B5051-2AE3-4C21-B1BA-28BCD4018C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53C5-D49F-4DF7-9F5B-7FE081ECC5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9F55C3-A86A-45B1-8D11-CDCC41F151B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781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498B-0769-475C-A635-EC6E8141233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36C62-37DF-4241-A0A6-5C1FB746576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D8168-28B9-4087-92BE-C718D1C9F80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309968D-E5B1-444C-8F50-23821AAC1E02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7BE74-9B18-4679-B146-011FAB7FAC5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5AFA7-724B-4867-B27A-63BA867E709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54DA61-9D89-4629-9158-1DB9D87CDC8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90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2386E-1AFD-4C70-956B-B8CCEE468A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403" y="1761070"/>
            <a:ext cx="9590547" cy="1828809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D5563-4444-49A6-B7E6-9F55AC545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95403" y="3589879"/>
            <a:ext cx="9590547" cy="1507050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2DD5A-2E5D-4099-AC5A-6FF1A1104F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D0DAC6-8FDB-4A31-A646-E9B4AF56470F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96175-94C5-414F-8FE0-9F971A84658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7A77C-C397-4ADC-9AB5-7E1EF7F6A05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F30DF9-0408-4BDB-B4A0-2D4684C4CA4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104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743B3-DB77-4B49-BF5A-C043E0E49A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DC15F-D5E4-4069-AB32-6715FAC71CE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913796" y="1732449"/>
            <a:ext cx="5060499" cy="405874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82BB0-34FC-4825-813E-2FE75B0FD6C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202896" y="1732449"/>
            <a:ext cx="5064660" cy="405874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EE214-D5E0-4442-BC05-6624327E37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812CEA-688F-4905-B576-DB80E0218FAD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4B58E-E262-42FD-9792-16B04D550DB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1CCEE-389F-43F2-8D7D-838B3DE9393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21154A-805A-43BD-96F9-214F66C0E50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29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 descr="Slate-V2-HD-compPhotoInset.png">
            <a:extLst>
              <a:ext uri="{FF2B5EF4-FFF2-40B4-BE49-F238E27FC236}">
                <a16:creationId xmlns:a16="http://schemas.microsoft.com/office/drawing/2014/main" id="{9AC41B32-4761-482B-92EE-570A32E5F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6" y="1734507"/>
            <a:ext cx="5089074" cy="4148769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3" name="Picture 20" descr="Slate-V2-HD-compPhotoInset.png">
            <a:extLst>
              <a:ext uri="{FF2B5EF4-FFF2-40B4-BE49-F238E27FC236}">
                <a16:creationId xmlns:a16="http://schemas.microsoft.com/office/drawing/2014/main" id="{C6869577-30C9-45B0-B69E-B6F9EE3B8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481" y="1734507"/>
            <a:ext cx="5089074" cy="4148769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1C3FFD-568A-4CD0-A27C-6BE3E308B7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930DF2E-192C-4D46-AF65-9635D5504E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05867" y="1835255"/>
            <a:ext cx="4876339" cy="544881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2451D33-A786-49FC-A5A2-95D2EEC4A10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05867" y="2380137"/>
            <a:ext cx="4876339" cy="3411059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A25BC2C-108E-4967-AA52-1FED0507F0F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294967" y="1835255"/>
            <a:ext cx="4895331" cy="544881"/>
          </a:xfrm>
        </p:spPr>
        <p:txBody>
          <a:bodyPr anchor="b" anchorCtr="1">
            <a:noAutofit/>
          </a:bodyPr>
          <a:lstStyle>
            <a:lvl1pPr marL="0" indent="0" algn="ctr">
              <a:spcBef>
                <a:spcPts val="600"/>
              </a:spcBef>
              <a:buNone/>
              <a:defRPr sz="2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90E42B01-25D4-4593-89EF-A18AE46336F4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294967" y="2380137"/>
            <a:ext cx="4895331" cy="3411059"/>
          </a:xfrm>
        </p:spPr>
        <p:txBody>
          <a:bodyPr/>
          <a:lstStyle>
            <a:lvl1pPr>
              <a:spcBef>
                <a:spcPts val="400"/>
              </a:spcBef>
              <a:defRPr sz="1800"/>
            </a:lvl1pPr>
            <a:lvl2pPr>
              <a:defRPr sz="1600"/>
            </a:lvl2pPr>
            <a:lvl3pPr>
              <a:spcBef>
                <a:spcPts val="300"/>
              </a:spcBef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CF2B7726-309F-4595-8C3A-BD945F967CA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A85B0C-FCFE-484B-8C2E-19FC5C7D7D3B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3970695-B1DA-4CA4-B529-1254C6C5DE2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390AF6BD-422E-4903-9BAC-70C90C85692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9C7833-B296-4CF4-B839-FAD46DF1BB93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2268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2E86-582D-4496-BEED-E6EAA95FBE1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0A4A9-AFC0-4BE5-8A6E-E26377C8C7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F22567-0D21-4DDD-98F8-1C5FF6470EB2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C108C-91CB-463A-B13D-DBC1945C618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FA129C-2CEB-4DD4-9DF3-31DE8A6328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BBF3AB-3CDF-419D-AD69-F6CC425A531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46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BED59-70C1-4575-A4F8-946CFD4DFE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308499-D14A-47CA-A76F-74A8884096FB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052A72-9F78-4D2F-A04A-27CDBF95832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A3066-BB47-445C-A564-2D3EC14FFBE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4A792C-1F4C-47E5-965D-9E8902D418A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314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BB61-BFB5-451E-9C42-C78606F1ED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3706886" cy="1821914"/>
          </a:xfrm>
        </p:spPr>
        <p:txBody>
          <a:bodyPr anchor="b"/>
          <a:lstStyle>
            <a:lvl1pPr>
              <a:defRPr sz="2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C939C-5F6E-4686-AD6A-F6F1C8F3350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55628" y="609603"/>
            <a:ext cx="6411928" cy="518160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02C0E-5CB9-41D2-945C-23D81FB491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431517"/>
            <a:ext cx="3706886" cy="3359679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0233E-C785-4A41-9811-1DFCA422FE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7B4C68-5FBE-4C13-A9AC-0AF9B79FB1BC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FE7EC-5891-4B0F-9F60-68AAF66C2C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B4365-B739-403B-9C0E-EDFEC226273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7ABBAA8-8DD7-4228-9F4A-11B1D8A313D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06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Slate-V2-HD-vertPhotoInset.png">
            <a:extLst>
              <a:ext uri="{FF2B5EF4-FFF2-40B4-BE49-F238E27FC236}">
                <a16:creationId xmlns:a16="http://schemas.microsoft.com/office/drawing/2014/main" id="{1EB97BDB-4309-4E62-A6C1-4183000C4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665" y="609603"/>
            <a:ext cx="3584164" cy="5204828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56A679-9420-4F6B-8CD8-7E6ED89F3E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923"/>
            <a:ext cx="5934949" cy="1829339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6E5149C-C952-4E22-B209-A68593E05EE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7442548" y="763697"/>
            <a:ext cx="3275746" cy="4912824"/>
          </a:xfrm>
          <a:effectLst>
            <a:outerShdw dist="25399" dir="4439558" algn="tl">
              <a:srgbClr val="000000">
                <a:alpha val="36000"/>
              </a:srgbClr>
            </a:outerShdw>
          </a:effectLst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AE09BCB-DAB3-4F69-8417-075F7BD3607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13796" y="2439262"/>
            <a:ext cx="5934949" cy="3376138"/>
          </a:xfrm>
        </p:spPr>
        <p:txBody>
          <a:bodyPr anchorCtr="1"/>
          <a:lstStyle>
            <a:lvl1pPr marL="0" indent="0" algn="ctr">
              <a:spcBef>
                <a:spcPts val="400"/>
              </a:spcBef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1BC0F91-A94A-4388-9AC6-91C7C88E176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B76DD2-57DB-489B-A2A8-1EFC8A210D71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38F9D93-B2B2-4C86-B151-F3397C71E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IN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48F4376E-11D3-463B-BE33-A20A7C76E93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CD14A9-8199-47D7-A904-B8F876C4E27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69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6DB3C0-1428-4C73-AA95-B62238108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970452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67E24E-9A4A-4128-A975-8A3AE877CF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3796" y="1732449"/>
            <a:ext cx="10353760" cy="4058747"/>
          </a:xfrm>
          <a:prstGeom prst="rect">
            <a:avLst/>
          </a:prstGeom>
          <a:noFill/>
          <a:ln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19BE7-2263-4128-8984-60D69CF4183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678738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</a:defRPr>
            </a:lvl1pPr>
          </a:lstStyle>
          <a:p>
            <a:pPr lvl="0"/>
            <a:fld id="{FE0C890B-FD92-4AA5-842A-B1EA0A4474AB}" type="datetime1">
              <a:rPr lang="en-IN"/>
              <a:pPr lvl="0"/>
              <a:t>09-12-2025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5EDEA-3A40-4AA0-B5AF-002A6882F52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913796" y="5883277"/>
            <a:ext cx="667286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D8503-9EC6-4085-BD7A-2B604D6C7DD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75354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IN" sz="1000" b="0" i="0" u="none" strike="noStrike" kern="1200" cap="none" spc="0" baseline="0">
                <a:solidFill>
                  <a:srgbClr val="F2F2F2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</a:defRPr>
            </a:lvl1pPr>
          </a:lstStyle>
          <a:p>
            <a:pPr lvl="0"/>
            <a:fld id="{A32B0C3D-547B-4F8C-BC2C-2BC73176C5C7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marL="0" marR="0" lvl="0" indent="0" algn="ctr" defTabSz="4572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0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  <a:cs typeface="Trebuchet MS"/>
        </a:defRPr>
      </a:lvl1pPr>
    </p:titleStyle>
    <p:bodyStyle>
      <a:lvl1pPr marL="342900" marR="0" lvl="0" indent="-306003" algn="l" defTabSz="457200" rtl="0" fontAlgn="auto" hangingPunct="1">
        <a:lnSpc>
          <a:spcPct val="100000"/>
        </a:lnSpc>
        <a:spcBef>
          <a:spcPts val="500"/>
        </a:spcBef>
        <a:spcAft>
          <a:spcPts val="600"/>
        </a:spcAft>
        <a:buClr>
          <a:srgbClr val="DADADA"/>
        </a:buClr>
        <a:buSzPct val="70000"/>
        <a:buFont typeface="Wingdings 2"/>
        <a:buChar char=""/>
        <a:tabLst/>
        <a:defRPr lang="en-US" sz="20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1pPr>
      <a:lvl2pPr marL="719998" marR="0" lvl="1" indent="-270004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DADADA"/>
        </a:buClr>
        <a:buSzPct val="70000"/>
        <a:buFont typeface="Wingdings 2"/>
        <a:buChar char=""/>
        <a:tabLst/>
        <a:defRPr lang="en-US" sz="18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2pPr>
      <a:lvl3pPr marL="1026002" marR="0" lvl="2" indent="-215999" algn="l" defTabSz="457200" rtl="0" fontAlgn="auto" hangingPunct="1">
        <a:lnSpc>
          <a:spcPct val="100000"/>
        </a:lnSpc>
        <a:spcBef>
          <a:spcPts val="400"/>
        </a:spcBef>
        <a:spcAft>
          <a:spcPts val="600"/>
        </a:spcAft>
        <a:buClr>
          <a:srgbClr val="DADADA"/>
        </a:buClr>
        <a:buSzPct val="70000"/>
        <a:buFont typeface="Wingdings 2"/>
        <a:buChar char=""/>
        <a:tabLst/>
        <a:defRPr lang="en-US" sz="16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3pPr>
      <a:lvl4pPr marL="1386001" marR="0" lvl="3" indent="-215999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DADADA"/>
        </a:buClr>
        <a:buSzPct val="70000"/>
        <a:buFont typeface="Wingdings 2"/>
        <a:buChar char=""/>
        <a:tabLst/>
        <a:defRPr lang="en-US" sz="14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4pPr>
      <a:lvl5pPr marL="1674001" marR="0" lvl="4" indent="-215999" algn="l" defTabSz="457200" rtl="0" fontAlgn="auto" hangingPunct="1">
        <a:lnSpc>
          <a:spcPct val="100000"/>
        </a:lnSpc>
        <a:spcBef>
          <a:spcPts val="300"/>
        </a:spcBef>
        <a:spcAft>
          <a:spcPts val="600"/>
        </a:spcAft>
        <a:buClr>
          <a:srgbClr val="DADADA"/>
        </a:buClr>
        <a:buSzPct val="70000"/>
        <a:buFont typeface="Wingdings 2"/>
        <a:buChar char=""/>
        <a:tabLst/>
        <a:defRPr lang="en-US" sz="1400" b="0" i="0" u="none" strike="noStrike" kern="1200" cap="none" spc="0" baseline="0">
          <a:solidFill>
            <a:srgbClr val="DADADA"/>
          </a:solidFill>
          <a:effectLst>
            <a:outerShdw dist="25403" dir="14639867">
              <a:srgbClr val="000000"/>
            </a:outerShdw>
          </a:effectLst>
          <a:uFillTx/>
          <a:latin typeface="Calisto M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522D-4471-4636-A922-514F63034F1A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262626"/>
                </a:solidFill>
              </a:rPr>
              <a:t>📦 </a:t>
            </a:r>
            <a:r>
              <a:rPr lang="en-US" i="1" dirty="0">
                <a:solidFill>
                  <a:srgbClr val="262626"/>
                </a:solidFill>
              </a:rPr>
              <a:t>Logistics </a:t>
            </a:r>
            <a:r>
              <a:rPr lang="en-US" i="1" dirty="0" err="1">
                <a:solidFill>
                  <a:srgbClr val="262626"/>
                </a:solidFill>
              </a:rPr>
              <a:t>Optimisation</a:t>
            </a:r>
            <a:r>
              <a:rPr lang="en-US" i="1" dirty="0">
                <a:solidFill>
                  <a:srgbClr val="262626"/>
                </a:solidFill>
              </a:rPr>
              <a:t> for Delivery Routes –        </a:t>
            </a:r>
            <a:endParaRPr lang="en-IN" b="1" dirty="0">
              <a:solidFill>
                <a:schemeClr val="accent2"/>
              </a:solidFill>
              <a:effectLst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6D11E0-4757-4717-A93E-17198A62CF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>
                <a:solidFill>
                  <a:srgbClr val="262626"/>
                </a:solidFill>
              </a:rPr>
              <a:t>SQL Analytics Project</a:t>
            </a:r>
            <a:endParaRPr lang="en-IN">
              <a:solidFill>
                <a:srgbClr val="26262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945B9-189F-48CA-90AC-A616DCAE8B10}"/>
              </a:ext>
            </a:extLst>
          </p:cNvPr>
          <p:cNvSpPr txBox="1"/>
          <p:nvPr/>
        </p:nvSpPr>
        <p:spPr>
          <a:xfrm>
            <a:off x="262846" y="5503768"/>
            <a:ext cx="9696942" cy="1200329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0" i="0" u="none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  <a:t>Name: </a:t>
            </a:r>
            <a:r>
              <a:rPr lang="en-IN" sz="1800" b="0" i="0" u="none" strike="noStrike" kern="1200" cap="none" spc="0" baseline="0" dirty="0" err="1">
                <a:solidFill>
                  <a:srgbClr val="262626"/>
                </a:solidFill>
                <a:uFillTx/>
                <a:latin typeface="Calisto MT"/>
              </a:rPr>
              <a:t>Nischith</a:t>
            </a:r>
            <a:r>
              <a:rPr lang="en-IN" sz="1800" b="0" i="0" u="none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  <a:t> C G </a:t>
            </a:r>
            <a:br>
              <a:rPr lang="en-IN" sz="1800" b="0" i="0" u="none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</a:br>
            <a:r>
              <a:rPr lang="en-IN" sz="1800" b="0" i="0" u="none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  <a:t>Date  : December 2025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0" i="0" u="none" strike="noStrike" kern="1200" cap="none" spc="0" baseline="0" dirty="0">
                <a:solidFill>
                  <a:srgbClr val="262626"/>
                </a:solidFill>
                <a:uFillTx/>
                <a:latin typeface="Calisto MT"/>
              </a:rPr>
              <a:t>Tools used : SQL Workbench</a:t>
            </a:r>
          </a:p>
          <a:p>
            <a:pPr lvl="0" defTabSz="4572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dirty="0">
                <a:solidFill>
                  <a:srgbClr val="262626"/>
                </a:solidFill>
                <a:latin typeface="Calisto MT"/>
              </a:rPr>
              <a:t>Project Video </a:t>
            </a:r>
            <a:r>
              <a:rPr lang="en-IN">
                <a:solidFill>
                  <a:srgbClr val="262626"/>
                </a:solidFill>
                <a:latin typeface="Calisto MT"/>
              </a:rPr>
              <a:t>Link:</a:t>
            </a:r>
            <a:endParaRPr lang="en-IN" sz="1400" b="0" i="0" u="none" strike="noStrike" kern="1200" cap="none" spc="0" baseline="0" dirty="0">
              <a:solidFill>
                <a:srgbClr val="262626"/>
              </a:solidFill>
              <a:uFillTx/>
              <a:latin typeface="Calisto M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1AC92BB-C2A2-49DD-A81A-F1107141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5949E-A6B8-447C-9A89-3F44BD12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211" y="2880860"/>
            <a:ext cx="1868684" cy="548140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9872FB5-565E-4BB5-A350-75E61259F481}"/>
              </a:ext>
            </a:extLst>
          </p:cNvPr>
          <p:cNvSpPr/>
          <p:nvPr/>
        </p:nvSpPr>
        <p:spPr>
          <a:xfrm>
            <a:off x="303141" y="928125"/>
            <a:ext cx="5695953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Arial" pitchFamily="34"/>
              </a:rPr>
              <a:t>4. </a:t>
            </a: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Average delay per Delivery_Type (Express vs Standard)</a:t>
            </a:r>
            <a:endParaRPr lang="en-US" sz="1400" b="1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88F8A213-F4BF-44BB-824C-7437E9609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8" y="1425375"/>
            <a:ext cx="5117009" cy="378682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4E2BDB91-C55D-4113-BB15-1667CBF79ED8}"/>
              </a:ext>
            </a:extLst>
          </p:cNvPr>
          <p:cNvSpPr/>
          <p:nvPr/>
        </p:nvSpPr>
        <p:spPr>
          <a:xfrm>
            <a:off x="400050" y="5370902"/>
            <a:ext cx="5695953" cy="923333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62626"/>
                </a:solidFill>
                <a:uFillTx/>
                <a:latin typeface="Calisto MT"/>
              </a:rPr>
              <a:t>Express deliveries exhibit a higher average delay (22.49 hours) than Standard deliveries (20.85 hours). Priority shipping lanes are underperforming.”</a:t>
            </a:r>
            <a:endParaRPr lang="en-IN" sz="1800" b="0" i="0" u="none" strike="noStrike" kern="1200" cap="none" spc="0" baseline="0">
              <a:solidFill>
                <a:srgbClr val="262626"/>
              </a:solidFill>
              <a:uFillTx/>
              <a:latin typeface="Calisto MT"/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033A870E-5F77-4FE7-9C47-A50951E6D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B64820-DAB7-43B9-A6B3-620540AA61F9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2060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Task 2 - </a:t>
            </a:r>
            <a:r>
              <a:rPr lang="en-US" sz="24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  <a:cs typeface="Trebuchet MS"/>
              </a:rPr>
              <a:t>Delivery Delay Analysis </a:t>
            </a:r>
            <a:endParaRPr lang="en-IN" sz="2400" b="1" i="0" u="none" strike="noStrike" kern="1200" cap="none" spc="0" baseline="0">
              <a:solidFill>
                <a:srgbClr val="002060"/>
              </a:solidFill>
              <a:uFillTx/>
              <a:latin typeface="Calisto MT"/>
              <a:cs typeface="Trebuchet MS"/>
            </a:endParaRPr>
          </a:p>
        </p:txBody>
      </p:sp>
      <p:graphicFrame>
        <p:nvGraphicFramePr>
          <p:cNvPr id="7" name="Chart 21">
            <a:extLst>
              <a:ext uri="{FF2B5EF4-FFF2-40B4-BE49-F238E27FC236}">
                <a16:creationId xmlns:a16="http://schemas.microsoft.com/office/drawing/2014/main" id="{BD91D132-CE71-450A-94E4-795A9AD9E3F2}"/>
              </a:ext>
            </a:extLst>
          </p:cNvPr>
          <p:cNvGraphicFramePr/>
          <p:nvPr/>
        </p:nvGraphicFramePr>
        <p:xfrm>
          <a:off x="6096003" y="1574797"/>
          <a:ext cx="5502273" cy="4582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FA60-53A5-4C16-8266-969D78E3A26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>
                <a:solidFill>
                  <a:srgbClr val="002060"/>
                </a:solidFill>
              </a:rPr>
              <a:t>Task 3 - Average Transit Time per Route</a:t>
            </a:r>
            <a:endParaRPr lang="en-IN" sz="2400" b="1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8A13E2-ABBA-4D75-912C-17464CFF4E6F}"/>
              </a:ext>
            </a:extLst>
          </p:cNvPr>
          <p:cNvSpPr/>
          <p:nvPr/>
        </p:nvSpPr>
        <p:spPr>
          <a:xfrm>
            <a:off x="286006" y="585188"/>
            <a:ext cx="5695953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1. Average transit time (in hours) across all shipments.</a:t>
            </a:r>
            <a:endParaRPr lang="en-US" sz="1600" b="0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CF0B81-6AEE-424A-A9EE-359859F8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0" y="1130006"/>
            <a:ext cx="5479304" cy="4418554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4C822A13-39D2-4648-8A09-77101C135B95}"/>
              </a:ext>
            </a:extLst>
          </p:cNvPr>
          <p:cNvGraphicFramePr>
            <a:graphicFrameLocks noGrp="1"/>
          </p:cNvGraphicFramePr>
          <p:nvPr/>
        </p:nvGraphicFramePr>
        <p:xfrm>
          <a:off x="6001783" y="4706553"/>
          <a:ext cx="6089628" cy="1813560"/>
        </p:xfrm>
        <a:graphic>
          <a:graphicData uri="http://schemas.openxmlformats.org/drawingml/2006/table">
            <a:tbl>
              <a:tblPr>
                <a:effectLst/>
                <a:tableStyleId>{8FD4443E-F989-4FC4-A0C8-D5A2AF1F390B}</a:tableStyleId>
              </a:tblPr>
              <a:tblGrid>
                <a:gridCol w="1036591">
                  <a:extLst>
                    <a:ext uri="{9D8B030D-6E8A-4147-A177-3AD203B41FA5}">
                      <a16:colId xmlns:a16="http://schemas.microsoft.com/office/drawing/2014/main" val="4265108625"/>
                    </a:ext>
                  </a:extLst>
                </a:gridCol>
                <a:gridCol w="3023161">
                  <a:extLst>
                    <a:ext uri="{9D8B030D-6E8A-4147-A177-3AD203B41FA5}">
                      <a16:colId xmlns:a16="http://schemas.microsoft.com/office/drawing/2014/main" val="2322647255"/>
                    </a:ext>
                  </a:extLst>
                </a:gridCol>
                <a:gridCol w="2029876">
                  <a:extLst>
                    <a:ext uri="{9D8B030D-6E8A-4147-A177-3AD203B41FA5}">
                      <a16:colId xmlns:a16="http://schemas.microsoft.com/office/drawing/2014/main" val="154168507"/>
                    </a:ext>
                  </a:extLst>
                </a:gridCol>
              </a:tblGrid>
              <a:tr h="255044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Route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From → To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Avg Transit (hrs)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0220341"/>
                  </a:ext>
                </a:extLst>
              </a:tr>
              <a:tr h="255044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R017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Madrid → Mexico City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70.92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670939"/>
                  </a:ext>
                </a:extLst>
              </a:tr>
              <a:tr h="255044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R018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Sao Paulo → Memphis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75.72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9780379"/>
                  </a:ext>
                </a:extLst>
              </a:tr>
              <a:tr h="255044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R007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Shanghai → Sydney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70.90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55506"/>
                  </a:ext>
                </a:extLst>
              </a:tr>
              <a:tr h="255044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R002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Dubai → Shanghai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63.70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673642"/>
                  </a:ext>
                </a:extLst>
              </a:tr>
              <a:tr h="255044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R012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Sydney → Madrid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63.83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613543"/>
                  </a:ext>
                </a:extLst>
              </a:tr>
              <a:tr h="255044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R014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Seoul → Johannesburg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52.35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844565"/>
                  </a:ext>
                </a:extLst>
              </a:tr>
            </a:tbl>
          </a:graphicData>
        </a:graphic>
      </p:graphicFrame>
      <p:sp>
        <p:nvSpPr>
          <p:cNvPr id="6" name="Rectangle 12">
            <a:extLst>
              <a:ext uri="{FF2B5EF4-FFF2-40B4-BE49-F238E27FC236}">
                <a16:creationId xmlns:a16="http://schemas.microsoft.com/office/drawing/2014/main" id="{A97F998F-539F-489B-8752-220F39339AF3}"/>
              </a:ext>
            </a:extLst>
          </p:cNvPr>
          <p:cNvSpPr/>
          <p:nvPr/>
        </p:nvSpPr>
        <p:spPr>
          <a:xfrm>
            <a:off x="6373" y="5877708"/>
            <a:ext cx="6089629" cy="46166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Longest transit times appear on long-haul routes involving </a:t>
            </a: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Madrid, Shanghai, Seoul, and Sao Paulo</a:t>
            </a: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, indicating long distances + customs delays contribute to high transit times</a:t>
            </a:r>
            <a:endParaRPr lang="en-IN" sz="12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FB2268E8-E658-49EF-9305-2E3D95813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343AA623-97AF-47A5-8CDC-8724D436CEA8}"/>
              </a:ext>
            </a:extLst>
          </p:cNvPr>
          <p:cNvSpPr txBox="1"/>
          <p:nvPr/>
        </p:nvSpPr>
        <p:spPr>
          <a:xfrm>
            <a:off x="10408990" y="798408"/>
            <a:ext cx="2159538" cy="707882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000" b="0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----</a:t>
            </a:r>
            <a:r>
              <a:rPr lang="en-IN" sz="105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 </a:t>
            </a:r>
            <a:r>
              <a:rPr lang="en-IN" sz="1050" b="0" i="0" u="none" strike="noStrike" kern="1200" cap="none" spc="0" baseline="0">
                <a:solidFill>
                  <a:srgbClr val="002060"/>
                </a:solidFill>
                <a:uFillTx/>
                <a:latin typeface="Calisto MT"/>
              </a:rPr>
              <a:t>Total_Shipments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000" b="0" i="0" u="none" strike="noStrike" kern="1200" cap="none" spc="0" baseline="0">
                <a:solidFill>
                  <a:srgbClr val="002060"/>
                </a:solidFill>
                <a:uFillTx/>
                <a:latin typeface="Calisto MT"/>
              </a:rPr>
              <a:t>----</a:t>
            </a:r>
            <a:r>
              <a:rPr lang="en-IN" sz="1050" b="0" i="0" u="none" strike="noStrike" kern="1200" cap="none" spc="0" baseline="0">
                <a:solidFill>
                  <a:srgbClr val="002060"/>
                </a:solidFill>
                <a:uFillTx/>
                <a:latin typeface="Calisto MT"/>
              </a:rPr>
              <a:t> Avg_Transit_Time</a:t>
            </a:r>
          </a:p>
        </p:txBody>
      </p:sp>
      <p:graphicFrame>
        <p:nvGraphicFramePr>
          <p:cNvPr id="9" name="Chart 26">
            <a:extLst>
              <a:ext uri="{FF2B5EF4-FFF2-40B4-BE49-F238E27FC236}">
                <a16:creationId xmlns:a16="http://schemas.microsoft.com/office/drawing/2014/main" id="{905747B1-5050-47F7-8B11-EF5E90E6871E}"/>
              </a:ext>
            </a:extLst>
          </p:cNvPr>
          <p:cNvGraphicFramePr/>
          <p:nvPr/>
        </p:nvGraphicFramePr>
        <p:xfrm>
          <a:off x="5737137" y="1130006"/>
          <a:ext cx="6296869" cy="3310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87CF-098D-404F-BA25-8E15ED0943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>
                <a:solidFill>
                  <a:srgbClr val="002060"/>
                </a:solidFill>
              </a:rPr>
              <a:t>Task 3 - Average Transit Time per Route</a:t>
            </a:r>
            <a:endParaRPr lang="en-IN" sz="2400" b="1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F11AEC-EE83-4E6E-865A-0344A269155A}"/>
              </a:ext>
            </a:extLst>
          </p:cNvPr>
          <p:cNvSpPr/>
          <p:nvPr/>
        </p:nvSpPr>
        <p:spPr>
          <a:xfrm>
            <a:off x="207715" y="665573"/>
            <a:ext cx="5695953" cy="40011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2. Average Delay per Route</a:t>
            </a:r>
            <a:endParaRPr lang="en-US" sz="2000" b="0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DA440EDD-7980-41D1-A2F1-BFA433C228A4}"/>
              </a:ext>
            </a:extLst>
          </p:cNvPr>
          <p:cNvSpPr/>
          <p:nvPr/>
        </p:nvSpPr>
        <p:spPr>
          <a:xfrm>
            <a:off x="7616759" y="4715441"/>
            <a:ext cx="4507150" cy="1323438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Routes connecting Middle East–Asia and Asia–Pacific (Dubai, Shanghai, Singapore, Hong Kong) consistently show the </a:t>
            </a:r>
            <a:r>
              <a:rPr lang="en-US" sz="16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highest delays</a:t>
            </a: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, matching known high-traffic global corridors.</a:t>
            </a:r>
            <a:endParaRPr lang="en-IN" sz="16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31B5868-3541-4326-90BE-1E95163D9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46" y="1136654"/>
            <a:ext cx="3843552" cy="5496056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1EA2DF88-A830-4AA1-A766-7CAD1BA2ABDF}"/>
              </a:ext>
            </a:extLst>
          </p:cNvPr>
          <p:cNvGraphicFramePr>
            <a:graphicFrameLocks noGrp="1"/>
          </p:cNvGraphicFramePr>
          <p:nvPr/>
        </p:nvGraphicFramePr>
        <p:xfrm>
          <a:off x="4617966" y="4201887"/>
          <a:ext cx="2706971" cy="2346960"/>
        </p:xfrm>
        <a:graphic>
          <a:graphicData uri="http://schemas.openxmlformats.org/drawingml/2006/table">
            <a:tbl>
              <a:tblPr>
                <a:effectLst/>
                <a:tableStyleId>{8FD4443E-F989-4FC4-A0C8-D5A2AF1F390B}</a:tableStyleId>
              </a:tblPr>
              <a:tblGrid>
                <a:gridCol w="938604">
                  <a:extLst>
                    <a:ext uri="{9D8B030D-6E8A-4147-A177-3AD203B41FA5}">
                      <a16:colId xmlns:a16="http://schemas.microsoft.com/office/drawing/2014/main" val="2439699535"/>
                    </a:ext>
                  </a:extLst>
                </a:gridCol>
                <a:gridCol w="1768367">
                  <a:extLst>
                    <a:ext uri="{9D8B030D-6E8A-4147-A177-3AD203B41FA5}">
                      <a16:colId xmlns:a16="http://schemas.microsoft.com/office/drawing/2014/main" val="250998235"/>
                    </a:ext>
                  </a:extLst>
                </a:gridCol>
              </a:tblGrid>
              <a:tr h="323862"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Route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Avg Delay (hrs)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680881"/>
                  </a:ext>
                </a:extLst>
              </a:tr>
              <a:tr h="323862"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R002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41.03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979806"/>
                  </a:ext>
                </a:extLst>
              </a:tr>
              <a:tr h="323862"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R007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34.00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431671"/>
                  </a:ext>
                </a:extLst>
              </a:tr>
              <a:tr h="323862"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R020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32.80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949064"/>
                  </a:ext>
                </a:extLst>
              </a:tr>
              <a:tr h="323862"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R003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32.17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499400"/>
                  </a:ext>
                </a:extLst>
              </a:tr>
              <a:tr h="323862"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R008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30.81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598939"/>
                  </a:ext>
                </a:extLst>
              </a:tr>
              <a:tr h="323862"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R005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600"/>
                        <a:t>29.86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50243"/>
                  </a:ext>
                </a:extLst>
              </a:tr>
            </a:tbl>
          </a:graphicData>
        </a:graphic>
      </p:graphicFrame>
      <p:pic>
        <p:nvPicPr>
          <p:cNvPr id="7" name="Picture 19">
            <a:extLst>
              <a:ext uri="{FF2B5EF4-FFF2-40B4-BE49-F238E27FC236}">
                <a16:creationId xmlns:a16="http://schemas.microsoft.com/office/drawing/2014/main" id="{18B0144F-97C4-4F8C-820B-02415CA8C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8" name="Chart 15">
            <a:extLst>
              <a:ext uri="{FF2B5EF4-FFF2-40B4-BE49-F238E27FC236}">
                <a16:creationId xmlns:a16="http://schemas.microsoft.com/office/drawing/2014/main" id="{B66A696A-6628-439C-8975-0DB8E6323894}"/>
              </a:ext>
            </a:extLst>
          </p:cNvPr>
          <p:cNvGraphicFramePr/>
          <p:nvPr/>
        </p:nvGraphicFramePr>
        <p:xfrm>
          <a:off x="4702640" y="1136644"/>
          <a:ext cx="6938375" cy="3065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16855C5-2E44-48D0-8178-5789C6FA34FE}"/>
              </a:ext>
            </a:extLst>
          </p:cNvPr>
          <p:cNvSpPr/>
          <p:nvPr/>
        </p:nvSpPr>
        <p:spPr>
          <a:xfrm>
            <a:off x="228600" y="830851"/>
            <a:ext cx="5695953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3. </a:t>
            </a:r>
            <a:r>
              <a:rPr lang="en-IN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Calculate Distance-to-Time Efficiency Ratio</a:t>
            </a:r>
            <a:endParaRPr lang="en-US" sz="1600" b="1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DC63CDD-A036-4CA8-A248-745213749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5" y="1281943"/>
            <a:ext cx="5722918" cy="4534308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7A793D04-E7F1-44D3-9ACA-63D77363B45A}"/>
              </a:ext>
            </a:extLst>
          </p:cNvPr>
          <p:cNvGraphicFramePr>
            <a:graphicFrameLocks noGrp="1"/>
          </p:cNvGraphicFramePr>
          <p:nvPr/>
        </p:nvGraphicFramePr>
        <p:xfrm>
          <a:off x="6248140" y="1325148"/>
          <a:ext cx="5524747" cy="1165907"/>
        </p:xfrm>
        <a:graphic>
          <a:graphicData uri="http://schemas.openxmlformats.org/drawingml/2006/table">
            <a:tbl>
              <a:tblPr>
                <a:effectLst/>
                <a:tableStyleId>{8FD4443E-F989-4FC4-A0C8-D5A2AF1F390B}</a:tableStyleId>
              </a:tblPr>
              <a:tblGrid>
                <a:gridCol w="721205">
                  <a:extLst>
                    <a:ext uri="{9D8B030D-6E8A-4147-A177-3AD203B41FA5}">
                      <a16:colId xmlns:a16="http://schemas.microsoft.com/office/drawing/2014/main" val="354058192"/>
                    </a:ext>
                  </a:extLst>
                </a:gridCol>
                <a:gridCol w="1693477">
                  <a:extLst>
                    <a:ext uri="{9D8B030D-6E8A-4147-A177-3AD203B41FA5}">
                      <a16:colId xmlns:a16="http://schemas.microsoft.com/office/drawing/2014/main" val="2721643409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878370092"/>
                    </a:ext>
                  </a:extLst>
                </a:gridCol>
                <a:gridCol w="942097">
                  <a:extLst>
                    <a:ext uri="{9D8B030D-6E8A-4147-A177-3AD203B41FA5}">
                      <a16:colId xmlns:a16="http://schemas.microsoft.com/office/drawing/2014/main" val="1868460487"/>
                    </a:ext>
                  </a:extLst>
                </a:gridCol>
                <a:gridCol w="1134413">
                  <a:extLst>
                    <a:ext uri="{9D8B030D-6E8A-4147-A177-3AD203B41FA5}">
                      <a16:colId xmlns:a16="http://schemas.microsoft.com/office/drawing/2014/main" val="4147736114"/>
                    </a:ext>
                  </a:extLst>
                </a:gridCol>
              </a:tblGrid>
              <a:tr h="296064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Route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From → To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Distance (km)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Avg Transit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Efficiency Ratio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8296979"/>
                  </a:ext>
                </a:extLst>
              </a:tr>
              <a:tr h="314699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R003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Singapore → Hong Kong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885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60.20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14.69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543523"/>
                  </a:ext>
                </a:extLst>
              </a:tr>
              <a:tr h="296064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R015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Amsterdam → Istanbul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606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28.10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21.56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170537"/>
                  </a:ext>
                </a:extLst>
              </a:tr>
              <a:tr h="242078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R008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Hong Kong → Tokyo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1846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51.13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36.09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798468"/>
                  </a:ext>
                </a:extLst>
              </a:tr>
            </a:tbl>
          </a:graphicData>
        </a:graphic>
      </p:graphicFrame>
      <p:sp>
        <p:nvSpPr>
          <p:cNvPr id="5" name="Rectangle 12">
            <a:extLst>
              <a:ext uri="{FF2B5EF4-FFF2-40B4-BE49-F238E27FC236}">
                <a16:creationId xmlns:a16="http://schemas.microsoft.com/office/drawing/2014/main" id="{8949E32A-C7FD-4FE5-895A-AFB6D59E45FA}"/>
              </a:ext>
            </a:extLst>
          </p:cNvPr>
          <p:cNvSpPr/>
          <p:nvPr/>
        </p:nvSpPr>
        <p:spPr>
          <a:xfrm>
            <a:off x="228600" y="6027148"/>
            <a:ext cx="5905752" cy="46166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These routes have </a:t>
            </a: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low efficiency ratios</a:t>
            </a: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, meaning they take </a:t>
            </a:r>
            <a:r>
              <a:rPr lang="en-US" sz="1200" b="0" i="1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more time per km</a:t>
            </a: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.</a:t>
            </a:r>
            <a:b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</a:b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Especially </a:t>
            </a: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R003 (14.69)</a:t>
            </a: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→ extremely slow relative to distance.</a:t>
            </a:r>
            <a:endParaRPr lang="en-IN" sz="12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B75302-3020-404B-9AFA-65977A98BF38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  <a:cs typeface="Trebuchet MS"/>
              </a:rPr>
              <a:t>Task 3 - Average Transit Time per Route</a:t>
            </a:r>
            <a:endParaRPr lang="en-IN" sz="2400" b="1" i="0" u="none" strike="noStrike" kern="1200" cap="none" spc="0" baseline="0">
              <a:solidFill>
                <a:srgbClr val="002060"/>
              </a:solidFill>
              <a:uFillTx/>
              <a:latin typeface="Calisto MT"/>
              <a:cs typeface="Trebuchet MS"/>
            </a:endParaRPr>
          </a:p>
        </p:txBody>
      </p:sp>
      <p:pic>
        <p:nvPicPr>
          <p:cNvPr id="7" name="Picture 23">
            <a:extLst>
              <a:ext uri="{FF2B5EF4-FFF2-40B4-BE49-F238E27FC236}">
                <a16:creationId xmlns:a16="http://schemas.microsoft.com/office/drawing/2014/main" id="{B9973BA2-9C43-4327-8E7F-BAB278CA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8" name="Chart 25">
            <a:extLst>
              <a:ext uri="{FF2B5EF4-FFF2-40B4-BE49-F238E27FC236}">
                <a16:creationId xmlns:a16="http://schemas.microsoft.com/office/drawing/2014/main" id="{F824CF79-D2F2-4CEC-ADD9-BA51658357FB}"/>
              </a:ext>
            </a:extLst>
          </p:cNvPr>
          <p:cNvGraphicFramePr/>
          <p:nvPr/>
        </p:nvGraphicFramePr>
        <p:xfrm>
          <a:off x="5827434" y="2716920"/>
          <a:ext cx="6135962" cy="3771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EB4760C-7BAB-4C11-9954-303A34AA686B}"/>
              </a:ext>
            </a:extLst>
          </p:cNvPr>
          <p:cNvSpPr/>
          <p:nvPr/>
        </p:nvSpPr>
        <p:spPr>
          <a:xfrm>
            <a:off x="284250" y="633670"/>
            <a:ext cx="6870271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4. Identify 3 Worst Routes (Lowest Efficiency)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3A0C0B20-1A3D-4DBF-A5A9-1DB33341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5" y="1149455"/>
            <a:ext cx="5708507" cy="2604375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4" name="Table 17">
            <a:extLst>
              <a:ext uri="{FF2B5EF4-FFF2-40B4-BE49-F238E27FC236}">
                <a16:creationId xmlns:a16="http://schemas.microsoft.com/office/drawing/2014/main" id="{50EA3CBB-17C0-4D26-AB2C-CD0CEA47145F}"/>
              </a:ext>
            </a:extLst>
          </p:cNvPr>
          <p:cNvGraphicFramePr>
            <a:graphicFrameLocks noGrp="1"/>
          </p:cNvGraphicFramePr>
          <p:nvPr/>
        </p:nvGraphicFramePr>
        <p:xfrm>
          <a:off x="147785" y="4099684"/>
          <a:ext cx="5708514" cy="1128923"/>
        </p:xfrm>
        <a:graphic>
          <a:graphicData uri="http://schemas.openxmlformats.org/drawingml/2006/table">
            <a:tbl>
              <a:tblPr>
                <a:effectLst/>
                <a:tableStyleId>{8FD4443E-F989-4FC4-A0C8-D5A2AF1F390B}</a:tableStyleId>
              </a:tblPr>
              <a:tblGrid>
                <a:gridCol w="898388">
                  <a:extLst>
                    <a:ext uri="{9D8B030D-6E8A-4147-A177-3AD203B41FA5}">
                      <a16:colId xmlns:a16="http://schemas.microsoft.com/office/drawing/2014/main" val="3837321677"/>
                    </a:ext>
                  </a:extLst>
                </a:gridCol>
                <a:gridCol w="2109529">
                  <a:extLst>
                    <a:ext uri="{9D8B030D-6E8A-4147-A177-3AD203B41FA5}">
                      <a16:colId xmlns:a16="http://schemas.microsoft.com/office/drawing/2014/main" val="3290093570"/>
                    </a:ext>
                  </a:extLst>
                </a:gridCol>
                <a:gridCol w="1287484">
                  <a:extLst>
                    <a:ext uri="{9D8B030D-6E8A-4147-A177-3AD203B41FA5}">
                      <a16:colId xmlns:a16="http://schemas.microsoft.com/office/drawing/2014/main" val="2375792429"/>
                    </a:ext>
                  </a:extLst>
                </a:gridCol>
                <a:gridCol w="1413113">
                  <a:extLst>
                    <a:ext uri="{9D8B030D-6E8A-4147-A177-3AD203B41FA5}">
                      <a16:colId xmlns:a16="http://schemas.microsoft.com/office/drawing/2014/main" val="10736958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Route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From → To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Distance (km)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Efficiency Ratio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19551"/>
                  </a:ext>
                </a:extLst>
              </a:tr>
              <a:tr h="314699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R003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Singapore → Hong Kong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885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14.69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22292"/>
                  </a:ext>
                </a:extLst>
              </a:tr>
              <a:tr h="296064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R015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Amsterdam → Istanbul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606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21.56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695715"/>
                  </a:ext>
                </a:extLst>
              </a:tr>
              <a:tr h="242078"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R008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Hong Kong → Tokyo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1846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100"/>
                        <a:t>36.09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9347272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4A53D98-71D6-4C94-9E42-CFC758DCD82F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  <a:cs typeface="Trebuchet MS"/>
              </a:rPr>
              <a:t>Task 3 - Average Transit Time per Route</a:t>
            </a:r>
            <a:endParaRPr lang="en-IN" sz="2400" b="1" i="0" u="none" strike="noStrike" kern="1200" cap="none" spc="0" baseline="0">
              <a:solidFill>
                <a:srgbClr val="002060"/>
              </a:solidFill>
              <a:uFillTx/>
              <a:latin typeface="Calisto MT"/>
              <a:cs typeface="Trebuchet MS"/>
            </a:endParaRPr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73866AA4-B478-4679-81E7-93DE6372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07DD76E-4E76-44B8-AFE1-BD4919271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905" y="1149455"/>
            <a:ext cx="5982507" cy="3988338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1F8AC5-B82D-43C4-863B-1DCBEEE27236}"/>
              </a:ext>
            </a:extLst>
          </p:cNvPr>
          <p:cNvSpPr/>
          <p:nvPr/>
        </p:nvSpPr>
        <p:spPr>
          <a:xfrm>
            <a:off x="69960" y="5352550"/>
            <a:ext cx="11788051" cy="138499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1. Singapore → Hong Kong (R003) is the least efficient route, with the lowest efficiency ratio (14.69), indicating significant delays despite a very short distance of 885 km.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2. Amsterdam → Istanbul (R015) also shows inefficiency, where a short 606 km route still requires comparatively high transit time, suggesting operational or regional bottlenecks.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3. Hong Kong → Tokyo (R008) has a low efficiency ratio even for a longer route, highlighting potential delays in a major international corridor and room for process optimisation.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291DBE3-A8E6-49C1-8324-6011D4DEE609}"/>
              </a:ext>
            </a:extLst>
          </p:cNvPr>
          <p:cNvSpPr/>
          <p:nvPr/>
        </p:nvSpPr>
        <p:spPr>
          <a:xfrm>
            <a:off x="228600" y="707736"/>
            <a:ext cx="5695953" cy="584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5. Routes With &gt;20% Shipments Delayed Beyond Expected Transit Time</a:t>
            </a:r>
            <a:endParaRPr lang="en-US" sz="1600" b="1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</p:txBody>
      </p:sp>
      <p:cxnSp>
        <p:nvCxnSpPr>
          <p:cNvPr id="3" name="Straight Connector 28">
            <a:extLst>
              <a:ext uri="{FF2B5EF4-FFF2-40B4-BE49-F238E27FC236}">
                <a16:creationId xmlns:a16="http://schemas.microsoft.com/office/drawing/2014/main" id="{B5C672D7-2DF2-4F66-986F-10FE288A940B}"/>
              </a:ext>
            </a:extLst>
          </p:cNvPr>
          <p:cNvCxnSpPr/>
          <p:nvPr/>
        </p:nvCxnSpPr>
        <p:spPr>
          <a:xfrm>
            <a:off x="6096003" y="542925"/>
            <a:ext cx="57396" cy="6368174"/>
          </a:xfrm>
          <a:prstGeom prst="straightConnector1">
            <a:avLst/>
          </a:prstGeom>
          <a:noFill/>
          <a:ln w="9528" cap="rnd">
            <a:solidFill>
              <a:srgbClr val="FFFF00"/>
            </a:solidFill>
            <a:prstDash val="solid"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A7A70932-602E-4830-B538-6A7285E4DF10}"/>
              </a:ext>
            </a:extLst>
          </p:cNvPr>
          <p:cNvSpPr/>
          <p:nvPr/>
        </p:nvSpPr>
        <p:spPr>
          <a:xfrm>
            <a:off x="6153399" y="741267"/>
            <a:ext cx="5695953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6. Recommendations for Route Optimization</a:t>
            </a:r>
            <a:endParaRPr lang="en-US" sz="1600" b="1" i="0" u="none" strike="noStrike" kern="1200" cap="none" spc="0" baseline="0">
              <a:solidFill>
                <a:srgbClr val="E05524"/>
              </a:solidFill>
              <a:uFillTx/>
              <a:latin typeface="Calisto M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67FEF5-F644-4D0F-BB90-50AE8C0B1904}"/>
              </a:ext>
            </a:extLst>
          </p:cNvPr>
          <p:cNvSpPr/>
          <p:nvPr/>
        </p:nvSpPr>
        <p:spPr>
          <a:xfrm>
            <a:off x="162415" y="5273619"/>
            <a:ext cx="5302422" cy="116955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Most critical routes: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R009</a:t>
            </a:r>
            <a:r>
              <a:rPr lang="en-IN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(Los Angeles → Amsterdam) → 100% delayed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R020</a:t>
            </a:r>
            <a:r>
              <a:rPr lang="en-IN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(Istanbul → Singapore) → 97.62% delayed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R003</a:t>
            </a:r>
            <a:r>
              <a:rPr lang="en-IN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(Singapore → Hong Kong) → 93.75% delayed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R002</a:t>
            </a:r>
            <a:r>
              <a:rPr lang="en-IN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(Dubai → Shanghai) → 93.61% delayed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5CD13FD-2B3A-468C-A2B6-3EEF5E52D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36" y="1292513"/>
            <a:ext cx="4810795" cy="383310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E06D32B0-5C83-427E-870B-5D1A5D24D6C5}"/>
              </a:ext>
            </a:extLst>
          </p:cNvPr>
          <p:cNvSpPr/>
          <p:nvPr/>
        </p:nvSpPr>
        <p:spPr>
          <a:xfrm>
            <a:off x="6170535" y="1121776"/>
            <a:ext cx="5859045" cy="5693868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</a:rPr>
              <a:t>Route Optimisation Insights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R002, R007, R020, R003, R008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are the most delayed routes (&gt;30 hours delay on average).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Efficiency ratio analysis reveals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R003 (Singapore → Hong Kong)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as the </a:t>
            </a:r>
            <a:r>
              <a:rPr lang="en-US" sz="1400" b="0" i="1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least efficient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route — extremely slow for its distance.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Over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90% of shipments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are delayed on most Asia-Pacific and Europe–Asia routes, indicating chronic congestion at key global hubs.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Routes like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R019 (Johannesburg → Dubai)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and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R011 (Chicago → Brussels)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show outstanding efficiency and reliability.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2060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</a:rPr>
              <a:t>Actionable Recommendations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1200" cap="none" spc="0" baseline="0">
              <a:solidFill>
                <a:srgbClr val="92D050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Prioritize route redesign and resource allocation for Asian traffic (Shanghai, Singapore, Hong Kong).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Increase customs-processing capacity for Dubai–Shanghai and Istanbul–Singapore lanes.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Add backup aircraft or alternate hubs for congested routes (R002, R003, R007).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Use predictive routing to divert loads from consistently slow hubs.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8347AF-CFDB-45B6-9B66-57C87FBDEF69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  <a:cs typeface="Trebuchet MS"/>
              </a:rPr>
              <a:t>Task 3 - Average Transit Time per Route</a:t>
            </a:r>
            <a:endParaRPr lang="en-IN" sz="2400" b="1" i="0" u="none" strike="noStrike" kern="1200" cap="none" spc="0" baseline="0">
              <a:solidFill>
                <a:srgbClr val="002060"/>
              </a:solidFill>
              <a:uFillTx/>
              <a:latin typeface="Calisto MT"/>
              <a:cs typeface="Trebuchet MS"/>
            </a:endParaRPr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DDC6CD13-3F24-46C6-A284-E853FB288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E8A-A34E-4674-88DE-11A6B56C97E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>
                <a:solidFill>
                  <a:srgbClr val="002060"/>
                </a:solidFill>
                <a:effectLst>
                  <a:outerShdw dist="38096" dir="2700000">
                    <a:srgbClr val="000000"/>
                  </a:outerShdw>
                </a:effectLst>
              </a:rPr>
              <a:t>Task 4 - </a:t>
            </a:r>
            <a:r>
              <a:rPr lang="en-US" sz="2400">
                <a:solidFill>
                  <a:srgbClr val="002060"/>
                </a:solidFill>
              </a:rPr>
              <a:t>Warehouse Performance Analysis.</a:t>
            </a:r>
            <a:r>
              <a:rPr lang="en-IN" sz="2400">
                <a:solidFill>
                  <a:srgbClr val="002060"/>
                </a:solidFill>
                <a:effectLst>
                  <a:outerShdw dist="38096" dir="2700000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F0B12C-01CB-4D58-A9D9-14F690BF0BEB}"/>
              </a:ext>
            </a:extLst>
          </p:cNvPr>
          <p:cNvSpPr/>
          <p:nvPr/>
        </p:nvSpPr>
        <p:spPr>
          <a:xfrm>
            <a:off x="400050" y="1026386"/>
            <a:ext cx="5695953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1. Top 3 Warehouses with the Highest Average Delay</a:t>
            </a:r>
            <a:endParaRPr lang="en-US" sz="1600" b="1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8D764-48A2-4BA5-B212-712D726D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61" y="1796731"/>
            <a:ext cx="5807829" cy="426368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70BAD04D-11C1-4B2E-BC72-1D6312DEC164}"/>
              </a:ext>
            </a:extLst>
          </p:cNvPr>
          <p:cNvSpPr/>
          <p:nvPr/>
        </p:nvSpPr>
        <p:spPr>
          <a:xfrm>
            <a:off x="6251414" y="5011451"/>
            <a:ext cx="5811249" cy="73866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Warehouses in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Shanghai, London, and Amsterdam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show the highest average delays, indicating operational bottlenecks, congestion, or customs processing delays at these hubs.</a:t>
            </a:r>
            <a:endParaRPr lang="en-IN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pic>
        <p:nvPicPr>
          <p:cNvPr id="6" name="Picture 15">
            <a:extLst>
              <a:ext uri="{FF2B5EF4-FFF2-40B4-BE49-F238E27FC236}">
                <a16:creationId xmlns:a16="http://schemas.microsoft.com/office/drawing/2014/main" id="{8A7417FB-252C-4037-BC1B-ABFEB731E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7" name="Chart 19">
            <a:extLst>
              <a:ext uri="{FF2B5EF4-FFF2-40B4-BE49-F238E27FC236}">
                <a16:creationId xmlns:a16="http://schemas.microsoft.com/office/drawing/2014/main" id="{3BAA91E7-4844-449C-8EC0-6E848782ABEC}"/>
              </a:ext>
            </a:extLst>
          </p:cNvPr>
          <p:cNvGraphicFramePr/>
          <p:nvPr/>
        </p:nvGraphicFramePr>
        <p:xfrm>
          <a:off x="6128171" y="1026386"/>
          <a:ext cx="5963241" cy="3800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1ABB-BCBE-4022-94FA-A5230FB7455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>
                <a:solidFill>
                  <a:srgbClr val="002060"/>
                </a:solidFill>
                <a:effectLst>
                  <a:outerShdw dist="38096" dir="2700000">
                    <a:srgbClr val="000000"/>
                  </a:outerShdw>
                </a:effectLst>
              </a:rPr>
              <a:t>Task 4 - </a:t>
            </a:r>
            <a:r>
              <a:rPr lang="en-US" sz="2400">
                <a:solidFill>
                  <a:srgbClr val="002060"/>
                </a:solidFill>
              </a:rPr>
              <a:t>Warehouse Performance Analysis.</a:t>
            </a:r>
            <a:r>
              <a:rPr lang="en-IN" sz="2400">
                <a:solidFill>
                  <a:srgbClr val="002060"/>
                </a:solidFill>
                <a:effectLst>
                  <a:outerShdw dist="38096" dir="2700000">
                    <a:srgbClr val="000000"/>
                  </a:outerShdw>
                </a:effectLst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6A9241-812F-49D9-B397-16A8F1DEBC8A}"/>
              </a:ext>
            </a:extLst>
          </p:cNvPr>
          <p:cNvSpPr/>
          <p:nvPr/>
        </p:nvSpPr>
        <p:spPr>
          <a:xfrm>
            <a:off x="571125" y="850913"/>
            <a:ext cx="5695953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2. Total Shipments vs Delayed Shipments per Warehouse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8C8446B5-D8AE-4368-83F8-6ACBA0F48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8" y="1343820"/>
            <a:ext cx="6089510" cy="3329275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2103B5F8-8FCB-4A96-B329-739012BFC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DFBB833-B448-4E69-9C86-36B53E490443}"/>
              </a:ext>
            </a:extLst>
          </p:cNvPr>
          <p:cNvSpPr/>
          <p:nvPr/>
        </p:nvSpPr>
        <p:spPr>
          <a:xfrm>
            <a:off x="106884" y="5035591"/>
            <a:ext cx="6443840" cy="1569659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28600" marR="0" lvl="0" indent="-2286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All warehouses show extremely high delay rates, ranging from 89% to 97%, indicating severe operational inefficiencies across the network.</a:t>
            </a:r>
          </a:p>
          <a:p>
            <a:pPr marL="228600" marR="0" lvl="0" indent="-2286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2. Warehouses W003, W007, and W006 show the highest delay percentages, making them the most critical hubs needing immediate attention.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1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3. The consistently high delayed shipment counts across all warehouses confirm systemic issues rather than isolated performance failures.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87607A9-10B5-4DCF-82F9-10F3AE023935}"/>
              </a:ext>
            </a:extLst>
          </p:cNvPr>
          <p:cNvSpPr/>
          <p:nvPr/>
        </p:nvSpPr>
        <p:spPr>
          <a:xfrm>
            <a:off x="6562145" y="5465761"/>
            <a:ext cx="5517846" cy="73866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Overall, the consistently high delay rates across all warehouses highlight a major system-wide performance bottleneck that requires urgent operational intervention.</a:t>
            </a:r>
            <a:endParaRPr lang="en-IN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graphicFrame>
        <p:nvGraphicFramePr>
          <p:cNvPr id="8" name="Chart 13">
            <a:extLst>
              <a:ext uri="{FF2B5EF4-FFF2-40B4-BE49-F238E27FC236}">
                <a16:creationId xmlns:a16="http://schemas.microsoft.com/office/drawing/2014/main" id="{DD631036-141E-4B99-BEDD-1420A90375E5}"/>
              </a:ext>
            </a:extLst>
          </p:cNvPr>
          <p:cNvGraphicFramePr/>
          <p:nvPr/>
        </p:nvGraphicFramePr>
        <p:xfrm>
          <a:off x="6430106" y="1020186"/>
          <a:ext cx="5584332" cy="3894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7669BD5-16A7-4DE2-A735-943FB7BFBF12}"/>
              </a:ext>
            </a:extLst>
          </p:cNvPr>
          <p:cNvSpPr/>
          <p:nvPr/>
        </p:nvSpPr>
        <p:spPr>
          <a:xfrm>
            <a:off x="79150" y="553586"/>
            <a:ext cx="6016843" cy="64633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3. Warehouses Where Average Delay &gt; Global Average (Using CTE)</a:t>
            </a:r>
          </a:p>
        </p:txBody>
      </p:sp>
      <p:cxnSp>
        <p:nvCxnSpPr>
          <p:cNvPr id="3" name="Straight Connector 28">
            <a:extLst>
              <a:ext uri="{FF2B5EF4-FFF2-40B4-BE49-F238E27FC236}">
                <a16:creationId xmlns:a16="http://schemas.microsoft.com/office/drawing/2014/main" id="{9CB72270-4CEA-425C-BE36-FF84D644052F}"/>
              </a:ext>
            </a:extLst>
          </p:cNvPr>
          <p:cNvCxnSpPr/>
          <p:nvPr/>
        </p:nvCxnSpPr>
        <p:spPr>
          <a:xfrm>
            <a:off x="6096003" y="542925"/>
            <a:ext cx="57396" cy="6368174"/>
          </a:xfrm>
          <a:prstGeom prst="straightConnector1">
            <a:avLst/>
          </a:prstGeom>
          <a:noFill/>
          <a:ln w="9528" cap="rnd">
            <a:solidFill>
              <a:srgbClr val="FFFF00"/>
            </a:solidFill>
            <a:prstDash val="solid"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2BA0AF06-3E21-41D4-BC83-67C10D176041}"/>
              </a:ext>
            </a:extLst>
          </p:cNvPr>
          <p:cNvSpPr/>
          <p:nvPr/>
        </p:nvSpPr>
        <p:spPr>
          <a:xfrm>
            <a:off x="6170910" y="579208"/>
            <a:ext cx="5695953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4. Rank Warehouses by On-Time Delivery 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3C4FC-A3F8-42A7-B27C-7FF3ED62C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58" y="1199921"/>
            <a:ext cx="3885175" cy="4008126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A7B543-7AA7-4FD5-8458-FC71EC430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492" y="1199921"/>
            <a:ext cx="5765575" cy="400812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B648FCD9-4EA1-42D4-9FC3-9E00F0AE6637}"/>
              </a:ext>
            </a:extLst>
          </p:cNvPr>
          <p:cNvSpPr/>
          <p:nvPr/>
        </p:nvSpPr>
        <p:spPr>
          <a:xfrm>
            <a:off x="107853" y="5531955"/>
            <a:ext cx="6096003" cy="83099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Global average delay = 21.48 hours.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W003, W004, W005, W008, W007 exceed it.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Shows specific hubs performing below global standards.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DB45DCE-9C04-4C1C-908D-AB10607021C9}"/>
              </a:ext>
            </a:extLst>
          </p:cNvPr>
          <p:cNvSpPr/>
          <p:nvPr/>
        </p:nvSpPr>
        <p:spPr>
          <a:xfrm>
            <a:off x="6419846" y="5485787"/>
            <a:ext cx="6045546" cy="83099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On-time percentages are extremely low (2%–10%).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W007 lowest (2.08%), W008 highest (10.71%).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Indicates all warehouses need improvement.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78D2513-AC53-4C8C-BAB7-FB6C29ACEC5A}"/>
              </a:ext>
            </a:extLst>
          </p:cNvPr>
          <p:cNvSpPr txBox="1"/>
          <p:nvPr/>
        </p:nvSpPr>
        <p:spPr>
          <a:xfrm>
            <a:off x="3002039" y="1204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2060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Task 4 - </a:t>
            </a:r>
            <a:r>
              <a:rPr lang="en-US" sz="2400" b="0" i="0" u="none" strike="noStrike" kern="1200" cap="none" spc="0" baseline="0">
                <a:solidFill>
                  <a:srgbClr val="002060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Warehouse Performance Analysis.</a:t>
            </a:r>
            <a:r>
              <a:rPr lang="en-IN" sz="2400" b="0" i="0" u="none" strike="noStrike" kern="1200" cap="none" spc="0" baseline="0">
                <a:solidFill>
                  <a:srgbClr val="002060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 </a:t>
            </a:r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id="{B300EA53-5AD1-40EA-B700-8136BD849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872E4-9236-4470-81F5-7357736846C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IN" sz="2400" b="1">
                <a:solidFill>
                  <a:srgbClr val="002060"/>
                </a:solidFill>
              </a:rPr>
              <a:t>Task 5 - Delivery Agent Performance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DD9C52-892C-4E36-9676-878ADB7ECD60}"/>
              </a:ext>
            </a:extLst>
          </p:cNvPr>
          <p:cNvSpPr/>
          <p:nvPr/>
        </p:nvSpPr>
        <p:spPr>
          <a:xfrm>
            <a:off x="107853" y="575523"/>
            <a:ext cx="6016843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1. Rank Agents (Per Route) by On-Time Delivery 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646F5-E1ED-4075-86B7-8953CA9C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00" y="944849"/>
            <a:ext cx="5543165" cy="5370188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Rectangle 10">
            <a:extLst>
              <a:ext uri="{FF2B5EF4-FFF2-40B4-BE49-F238E27FC236}">
                <a16:creationId xmlns:a16="http://schemas.microsoft.com/office/drawing/2014/main" id="{7AD6F78B-2D63-4478-AD0E-234C0ED5A80D}"/>
              </a:ext>
            </a:extLst>
          </p:cNvPr>
          <p:cNvSpPr/>
          <p:nvPr/>
        </p:nvSpPr>
        <p:spPr>
          <a:xfrm>
            <a:off x="107853" y="6334780"/>
            <a:ext cx="5543165" cy="523219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Very few agents deliver on time. Most agents on Route R001 have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0% on-time deliveries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, indicating route-level or agent-level issues.</a:t>
            </a:r>
            <a:endParaRPr lang="en-IN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DD8FAC75-EEEC-420C-B04C-4CBBA35B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70D253C9-3D58-46B9-A4CD-C985DFD1EF2D}"/>
              </a:ext>
            </a:extLst>
          </p:cNvPr>
          <p:cNvGraphicFramePr>
            <a:graphicFrameLocks noGrp="1"/>
          </p:cNvGraphicFramePr>
          <p:nvPr/>
        </p:nvGraphicFramePr>
        <p:xfrm>
          <a:off x="5937153" y="944849"/>
          <a:ext cx="6187904" cy="3476876"/>
        </p:xfrm>
        <a:graphic>
          <a:graphicData uri="http://schemas.openxmlformats.org/drawingml/2006/table">
            <a:tbl>
              <a:tblPr>
                <a:effectLst/>
                <a:tableStyleId>{8FD4443E-F989-4FC4-A0C8-D5A2AF1F390B}</a:tableStyleId>
              </a:tblPr>
              <a:tblGrid>
                <a:gridCol w="1031424">
                  <a:extLst>
                    <a:ext uri="{9D8B030D-6E8A-4147-A177-3AD203B41FA5}">
                      <a16:colId xmlns:a16="http://schemas.microsoft.com/office/drawing/2014/main" val="3796216395"/>
                    </a:ext>
                  </a:extLst>
                </a:gridCol>
                <a:gridCol w="1031296">
                  <a:extLst>
                    <a:ext uri="{9D8B030D-6E8A-4147-A177-3AD203B41FA5}">
                      <a16:colId xmlns:a16="http://schemas.microsoft.com/office/drawing/2014/main" val="2965778214"/>
                    </a:ext>
                  </a:extLst>
                </a:gridCol>
                <a:gridCol w="1031296">
                  <a:extLst>
                    <a:ext uri="{9D8B030D-6E8A-4147-A177-3AD203B41FA5}">
                      <a16:colId xmlns:a16="http://schemas.microsoft.com/office/drawing/2014/main" val="3994286073"/>
                    </a:ext>
                  </a:extLst>
                </a:gridCol>
                <a:gridCol w="1031296">
                  <a:extLst>
                    <a:ext uri="{9D8B030D-6E8A-4147-A177-3AD203B41FA5}">
                      <a16:colId xmlns:a16="http://schemas.microsoft.com/office/drawing/2014/main" val="4185256335"/>
                    </a:ext>
                  </a:extLst>
                </a:gridCol>
                <a:gridCol w="1031296">
                  <a:extLst>
                    <a:ext uri="{9D8B030D-6E8A-4147-A177-3AD203B41FA5}">
                      <a16:colId xmlns:a16="http://schemas.microsoft.com/office/drawing/2014/main" val="269723294"/>
                    </a:ext>
                  </a:extLst>
                </a:gridCol>
                <a:gridCol w="1031296">
                  <a:extLst>
                    <a:ext uri="{9D8B030D-6E8A-4147-A177-3AD203B41FA5}">
                      <a16:colId xmlns:a16="http://schemas.microsoft.com/office/drawing/2014/main" val="1643500863"/>
                    </a:ext>
                  </a:extLst>
                </a:gridCol>
              </a:tblGrid>
              <a:tr h="711997"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Route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Rank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Agent Name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Agent ID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Total Shipments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On-Time %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604935"/>
                  </a:ext>
                </a:extLst>
              </a:tr>
              <a:tr h="498402"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R001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Taylor Garcia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A0014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100%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6181244"/>
                  </a:ext>
                </a:extLst>
              </a:tr>
              <a:tr h="498402"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R001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Mia Taylor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A0009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100%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417633"/>
                  </a:ext>
                </a:extLst>
              </a:tr>
              <a:tr h="498402"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R001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Jamie Lopez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A0019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50%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584672"/>
                  </a:ext>
                </a:extLst>
              </a:tr>
              <a:tr h="711997"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R001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Drew Hernandez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A0042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50%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469567"/>
                  </a:ext>
                </a:extLst>
              </a:tr>
              <a:tr h="498402"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R001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5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Blake Martin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A0001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400"/>
                        <a:t>33.33%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815881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A414A531-F07A-4043-AC08-3445ADAE672C}"/>
              </a:ext>
            </a:extLst>
          </p:cNvPr>
          <p:cNvSpPr/>
          <p:nvPr/>
        </p:nvSpPr>
        <p:spPr>
          <a:xfrm>
            <a:off x="5807125" y="4893301"/>
            <a:ext cx="6187927" cy="1569659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Taylor Garcia and Mia Taylor (100% on-time)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 are the top performers on Route R001, showing perfect delivery reliability.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Jamie Lopez and Drew Hernandez (50%)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 fall into the mid-performance group with partial consistency.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Several agents rank low with </a:t>
            </a:r>
            <a:r>
              <a:rPr lang="en-US" sz="1200" b="1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33% or 0% on-time</a:t>
            </a:r>
            <a:r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</a:rPr>
              <a:t>, indicating significant performance gaps that require training or reassignment.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8A11174C-2D06-4F81-B090-CC07551A182F}"/>
              </a:ext>
            </a:extLst>
          </p:cNvPr>
          <p:cNvSpPr/>
          <p:nvPr/>
        </p:nvSpPr>
        <p:spPr>
          <a:xfrm>
            <a:off x="1093421" y="700393"/>
            <a:ext cx="3919731" cy="499489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</a:rPr>
              <a:t>        </a:t>
            </a:r>
            <a:r>
              <a:rPr lang="en-IN" sz="18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</a:rPr>
              <a:t>TABLE OF CONTENTS</a:t>
            </a:r>
            <a:endParaRPr lang="en-US" sz="1800" b="1" i="0" u="none" strike="noStrike" kern="1200" cap="none" spc="0" baseline="0">
              <a:solidFill>
                <a:srgbClr val="002060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62626"/>
                </a:solidFill>
                <a:uFillTx/>
                <a:latin typeface="Calisto MT"/>
              </a:rPr>
              <a:t>Task 1 – Data Cleaning</a:t>
            </a:r>
          </a:p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62626"/>
                </a:solidFill>
                <a:uFillTx/>
                <a:latin typeface="Calisto MT"/>
              </a:rPr>
              <a:t>Task 2 – Delay Analysis</a:t>
            </a:r>
          </a:p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62626"/>
                </a:solidFill>
                <a:uFillTx/>
                <a:latin typeface="Calisto MT"/>
              </a:rPr>
              <a:t>Task 3 – Transit Efficiency</a:t>
            </a:r>
          </a:p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62626"/>
                </a:solidFill>
                <a:uFillTx/>
                <a:latin typeface="Calisto MT"/>
              </a:rPr>
              <a:t>Task 4 – Warehouse Analysis</a:t>
            </a:r>
          </a:p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62626"/>
                </a:solidFill>
                <a:uFillTx/>
                <a:latin typeface="Calisto MT"/>
              </a:rPr>
              <a:t>Task 5 – Agent Performance</a:t>
            </a:r>
          </a:p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62626"/>
                </a:solidFill>
                <a:uFillTx/>
                <a:latin typeface="Calisto MT"/>
              </a:rPr>
              <a:t>Task 6 – Shipment Tracking</a:t>
            </a:r>
          </a:p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62626"/>
                </a:solidFill>
                <a:uFillTx/>
                <a:latin typeface="Calisto MT"/>
              </a:rPr>
              <a:t>Task 7 – KPI Reporting</a:t>
            </a:r>
          </a:p>
          <a:p>
            <a:pPr marL="0" marR="0" lvl="0" indent="0" algn="l" defTabSz="4572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262626"/>
                </a:solidFill>
                <a:uFillTx/>
                <a:latin typeface="Calisto MT"/>
              </a:rPr>
              <a:t>Task 8 – Final Recommendations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B89B4B21-FAD4-41E5-9582-265047816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786" y="1546698"/>
            <a:ext cx="8287746" cy="4610907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Picture 15">
            <a:extLst>
              <a:ext uri="{FF2B5EF4-FFF2-40B4-BE49-F238E27FC236}">
                <a16:creationId xmlns:a16="http://schemas.microsoft.com/office/drawing/2014/main" id="{3951C604-2A49-4E1E-AEF5-BFE9F665A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2D64E-C528-426A-9971-15E615C22F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IN" sz="2400" b="1">
                <a:solidFill>
                  <a:srgbClr val="002060"/>
                </a:solidFill>
              </a:rPr>
              <a:t>Task 5 - Delivery Agent Performance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2358EA-44CF-45DC-908A-E2448D6599E4}"/>
              </a:ext>
            </a:extLst>
          </p:cNvPr>
          <p:cNvSpPr/>
          <p:nvPr/>
        </p:nvSpPr>
        <p:spPr>
          <a:xfrm>
            <a:off x="324584" y="594597"/>
            <a:ext cx="5695953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2.  Identify Agents With On-Time % Below 85%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FAEA1420-805A-420E-B156-BCC790BE6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7" y="1068741"/>
            <a:ext cx="5457642" cy="542600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714B55E2-8EFA-4BCD-B2DF-5E5A1D0D495D}"/>
              </a:ext>
            </a:extLst>
          </p:cNvPr>
          <p:cNvSpPr/>
          <p:nvPr/>
        </p:nvSpPr>
        <p:spPr>
          <a:xfrm>
            <a:off x="5792870" y="1313928"/>
            <a:ext cx="2905112" cy="1569659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All 52 agents have an on-time delivery percentage below the required 85%.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Not a single delivery agent meets the 85% on-time performance standard.</a:t>
            </a:r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BC174D2E-B6FF-410B-946C-36BFF8A5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77E852E3-BC3D-482C-A3A7-9C658E5E5519}"/>
              </a:ext>
            </a:extLst>
          </p:cNvPr>
          <p:cNvGraphicFramePr>
            <a:graphicFrameLocks noGrp="1"/>
          </p:cNvGraphicFramePr>
          <p:nvPr/>
        </p:nvGraphicFramePr>
        <p:xfrm>
          <a:off x="8697983" y="357530"/>
          <a:ext cx="2045238" cy="6384803"/>
        </p:xfrm>
        <a:graphic>
          <a:graphicData uri="http://schemas.openxmlformats.org/drawingml/2006/table">
            <a:tbl>
              <a:tblPr>
                <a:effectLst/>
                <a:tableStyleId>{8FD4443E-F989-4FC4-A0C8-D5A2AF1F390B}</a:tableStyleId>
              </a:tblPr>
              <a:tblGrid>
                <a:gridCol w="858466">
                  <a:extLst>
                    <a:ext uri="{9D8B030D-6E8A-4147-A177-3AD203B41FA5}">
                      <a16:colId xmlns:a16="http://schemas.microsoft.com/office/drawing/2014/main" val="2475570904"/>
                    </a:ext>
                  </a:extLst>
                </a:gridCol>
                <a:gridCol w="1186772">
                  <a:extLst>
                    <a:ext uri="{9D8B030D-6E8A-4147-A177-3AD203B41FA5}">
                      <a16:colId xmlns:a16="http://schemas.microsoft.com/office/drawing/2014/main" val="1701061649"/>
                    </a:ext>
                  </a:extLst>
                </a:gridCol>
              </a:tblGrid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Row Labels</a:t>
                      </a:r>
                      <a:endParaRPr lang="en-IN" sz="800" b="0" i="0" u="none" strike="noStrike">
                        <a:solidFill>
                          <a:srgbClr val="F2F2F2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Sum of OnTime_%</a:t>
                      </a:r>
                      <a:endParaRPr lang="en-IN" sz="800" b="0" i="0" u="none" strike="noStrike">
                        <a:solidFill>
                          <a:srgbClr val="F2F2F2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9329124"/>
                  </a:ext>
                </a:extLst>
              </a:tr>
              <a:tr h="129780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Alex Anderson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4.7619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85104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Alex Thomas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6.25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208364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Avery Jones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725123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Blake Davis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4.1667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354190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Blake Lopez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11.1111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478908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Blake Martin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8.3333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192274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Cameron Garcia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18.75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0324470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Cameron Jackson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5.8824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119572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Cameron Lopez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489736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Casey Miller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15.3846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1628702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Drew Hernandez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27.7105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314927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Elliot Anderson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7.4074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752893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Elliot Brown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368874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Elliot Johnson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6.8966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899299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Elliot Rodriguez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278191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Jamie Jones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677258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Jamie Lopez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21.7391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183706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Jamie Martinez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318890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Jordan Jones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14.2857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583014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Jordan Martin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6354304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Jordan Rodriguez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4.7619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1560374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Liam Lopez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11.1111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764984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Mia Taylor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17.3913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8343640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Noah Gonzalez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3.7037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701185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Noah Jackson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561928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Noah Moore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20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269692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Parker Wilson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5.8824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604075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Quinn Johnson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5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064380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Quinn Smith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6.25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7757254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Quinn Wilson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7.6923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0972899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Reese Brown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664940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Reese Martinez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216627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Reese Miller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8.3333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784788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Reese Williams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6044494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Riley Garcia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3.8462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592535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Riley Martinez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5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6286749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Rowan Gonzalez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9.5238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528500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Sam Brown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0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744466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Skyler Jackson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5.5556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798353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Skyler Martinez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5.8824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257352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Skyler Williams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5.5556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430368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Taylor Brown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6.25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781118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Taylor Garcia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23.8095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4447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Taylor Smith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13.6364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62964"/>
                  </a:ext>
                </a:extLst>
              </a:tr>
              <a:tr h="131664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Zoe Jones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12.5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8876512"/>
                  </a:ext>
                </a:extLst>
              </a:tr>
              <a:tr h="200363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Zoe Thomas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4.7619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9055036"/>
                  </a:ext>
                </a:extLst>
              </a:tr>
              <a:tr h="129780">
                <a:tc>
                  <a:txBody>
                    <a:bodyPr/>
                    <a:lstStyle/>
                    <a:p>
                      <a:pPr lvl="0" algn="l" fontAlgn="b"/>
                      <a:r>
                        <a:rPr lang="en-IN" sz="800" u="none" strike="noStrike"/>
                        <a:t>Grand Total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IN" sz="800" u="none" strike="noStrike"/>
                        <a:t>339.1267</a:t>
                      </a:r>
                      <a:endParaRPr lang="en-IN" sz="800" b="0" i="0" u="none" strike="noStrike">
                        <a:solidFill>
                          <a:srgbClr val="000000"/>
                        </a:solidFill>
                        <a:latin typeface="Calibri" pitchFamily="34"/>
                      </a:endParaRPr>
                    </a:p>
                  </a:txBody>
                  <a:tcPr marL="4224" marR="4224" marT="4224" marB="0" anchor="b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0455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66899E0-4387-447B-B35E-28B1DEBFFEE9}"/>
              </a:ext>
            </a:extLst>
          </p:cNvPr>
          <p:cNvSpPr/>
          <p:nvPr/>
        </p:nvSpPr>
        <p:spPr>
          <a:xfrm>
            <a:off x="107853" y="467797"/>
            <a:ext cx="6016843" cy="584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3. Compare Top 5 vs Bottom 5 Agents using Ratings &amp; Experience</a:t>
            </a:r>
            <a:endParaRPr lang="en-US" sz="1500" b="1" i="0" u="none" strike="noStrike" kern="1200" cap="none" spc="0" baseline="0">
              <a:solidFill>
                <a:srgbClr val="E05524"/>
              </a:solidFill>
              <a:uFillTx/>
              <a:latin typeface="Calisto MT"/>
            </a:endParaRPr>
          </a:p>
        </p:txBody>
      </p:sp>
      <p:cxnSp>
        <p:nvCxnSpPr>
          <p:cNvPr id="3" name="Straight Connector 28">
            <a:extLst>
              <a:ext uri="{FF2B5EF4-FFF2-40B4-BE49-F238E27FC236}">
                <a16:creationId xmlns:a16="http://schemas.microsoft.com/office/drawing/2014/main" id="{58F1AF8A-56F9-4C96-9B80-8A7EA21D3CD6}"/>
              </a:ext>
            </a:extLst>
          </p:cNvPr>
          <p:cNvCxnSpPr/>
          <p:nvPr/>
        </p:nvCxnSpPr>
        <p:spPr>
          <a:xfrm>
            <a:off x="6035158" y="489825"/>
            <a:ext cx="57406" cy="6368175"/>
          </a:xfrm>
          <a:prstGeom prst="straightConnector1">
            <a:avLst/>
          </a:prstGeom>
          <a:noFill/>
          <a:ln w="9528" cap="rnd">
            <a:solidFill>
              <a:srgbClr val="FFFF00"/>
            </a:solidFill>
            <a:prstDash val="solid"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DA774511-C132-423C-970D-659032A70EBB}"/>
              </a:ext>
            </a:extLst>
          </p:cNvPr>
          <p:cNvSpPr/>
          <p:nvPr/>
        </p:nvSpPr>
        <p:spPr>
          <a:xfrm>
            <a:off x="6129342" y="3616735"/>
            <a:ext cx="4561603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4. </a:t>
            </a:r>
            <a:r>
              <a:rPr lang="en-IN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Training &amp; Workload Balancing Strategies</a:t>
            </a: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 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A15B9533-0C04-497E-B00F-C6DFDFB3A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71" y="1030547"/>
            <a:ext cx="4178277" cy="4477195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E59B31DC-2FEC-4684-819B-906E028A2977}"/>
              </a:ext>
            </a:extLst>
          </p:cNvPr>
          <p:cNvSpPr/>
          <p:nvPr/>
        </p:nvSpPr>
        <p:spPr>
          <a:xfrm>
            <a:off x="182761" y="5542251"/>
            <a:ext cx="5638547" cy="116955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The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top 5 agents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have an average rating of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4.42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and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2.34 years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of experience.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</a:b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The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bottom 5 agents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surprisingly have a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higher rating of 5.52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and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2.40 years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of experience.</a:t>
            </a:r>
            <a:endParaRPr lang="en-IN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56E993EB-69C4-480A-97D8-F03959DFB3A1}"/>
              </a:ext>
            </a:extLst>
          </p:cNvPr>
          <p:cNvSpPr/>
          <p:nvPr/>
        </p:nvSpPr>
        <p:spPr>
          <a:xfrm>
            <a:off x="6124696" y="4180344"/>
            <a:ext cx="5678305" cy="267765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Provide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targeted performance training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to low-performing agents focused on time management, route optimisation, and delay handling.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</a:b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Reduce workload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for agents with 0–20% on-time delivery and gradually increase it as their performance improves.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</a:b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Reassign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high-delay or congested routes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to more reliable agents and move easier routes to low performers for skill building.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</a:b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Implement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weekly monitoring &amp; feedback sessions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 to track progress, reward improvements, and identify recurring issues early.</a:t>
            </a:r>
            <a:endParaRPr lang="en-IN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428B25DB-F97E-4C36-A6CC-3443492BA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63C618B-5FC9-4488-AF5B-8939AECE453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IN" sz="2400" b="1">
                <a:solidFill>
                  <a:srgbClr val="002060"/>
                </a:solidFill>
              </a:rPr>
              <a:t>Task 5 - Delivery Agent Performance</a:t>
            </a:r>
          </a:p>
        </p:txBody>
      </p:sp>
      <p:graphicFrame>
        <p:nvGraphicFramePr>
          <p:cNvPr id="10" name="Chart 24">
            <a:extLst>
              <a:ext uri="{FF2B5EF4-FFF2-40B4-BE49-F238E27FC236}">
                <a16:creationId xmlns:a16="http://schemas.microsoft.com/office/drawing/2014/main" id="{B96489F3-51A7-4B35-9344-B0A071C3A753}"/>
              </a:ext>
            </a:extLst>
          </p:cNvPr>
          <p:cNvGraphicFramePr/>
          <p:nvPr/>
        </p:nvGraphicFramePr>
        <p:xfrm>
          <a:off x="6124696" y="536953"/>
          <a:ext cx="5837767" cy="2892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D71C280-23D2-43A5-B120-02C51878EB0E}"/>
              </a:ext>
            </a:extLst>
          </p:cNvPr>
          <p:cNvSpPr/>
          <p:nvPr/>
        </p:nvSpPr>
        <p:spPr>
          <a:xfrm>
            <a:off x="107853" y="590912"/>
            <a:ext cx="6388199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1. For each shipment, display the latest status + latest Delivery_Date</a:t>
            </a:r>
            <a:endParaRPr lang="en-US" sz="1500" b="1" i="0" u="none" strike="noStrike" kern="1200" cap="none" spc="0" baseline="0">
              <a:solidFill>
                <a:srgbClr val="E05524"/>
              </a:solidFill>
              <a:uFillTx/>
              <a:latin typeface="Calisto M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8C867D-AE0E-4551-8247-C49012A0CF14}"/>
              </a:ext>
            </a:extLst>
          </p:cNvPr>
          <p:cNvSpPr txBox="1"/>
          <p:nvPr/>
        </p:nvSpPr>
        <p:spPr>
          <a:xfrm>
            <a:off x="2533710" y="108036"/>
            <a:ext cx="7002904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4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  <a:cs typeface="Trebuchet MS"/>
              </a:rPr>
              <a:t>Task 6 - SHIPMENT TRACKING ANALYTICS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F6C498E-09DE-472B-AD0A-29F32416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9" y="929460"/>
            <a:ext cx="3870673" cy="5754858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B88A9016-8D35-490E-951B-2456D9B55B66}"/>
              </a:ext>
            </a:extLst>
          </p:cNvPr>
          <p:cNvSpPr/>
          <p:nvPr/>
        </p:nvSpPr>
        <p:spPr>
          <a:xfrm>
            <a:off x="4401217" y="5790035"/>
            <a:ext cx="7690195" cy="73866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For each shipment, we extracted the final tracking update (status + latest Delivery_Date). The majority of shipments are successfully delivered, with a small share still In Transit or Returned, which represent current operational risk.</a:t>
            </a:r>
            <a:endParaRPr lang="en-IN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5E3B0ADF-C379-4688-9ABF-71FE06BF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AA252D27-0636-4EDF-8B25-66558F6B4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512" y="124129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8" name="Chart 20">
            <a:extLst>
              <a:ext uri="{FF2B5EF4-FFF2-40B4-BE49-F238E27FC236}">
                <a16:creationId xmlns:a16="http://schemas.microsoft.com/office/drawing/2014/main" id="{35F0871D-578C-42F3-A2BB-FD8CFB6892F9}"/>
              </a:ext>
            </a:extLst>
          </p:cNvPr>
          <p:cNvGraphicFramePr/>
          <p:nvPr/>
        </p:nvGraphicFramePr>
        <p:xfrm>
          <a:off x="5558326" y="1060018"/>
          <a:ext cx="5075852" cy="3488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EBF64087-5741-448F-8E53-FEAC9EC76DF8}"/>
              </a:ext>
            </a:extLst>
          </p:cNvPr>
          <p:cNvSpPr/>
          <p:nvPr/>
        </p:nvSpPr>
        <p:spPr>
          <a:xfrm>
            <a:off x="4401217" y="4568927"/>
            <a:ext cx="8010528" cy="12003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8D3414"/>
                </a:solidFill>
                <a:uFillTx/>
                <a:latin typeface="Arial" pitchFamily="34"/>
              </a:rPr>
              <a:t>Latest tracking data shows 89% of all shipments are successfully delivered</a:t>
            </a:r>
            <a:r>
              <a:rPr lang="en-US" sz="1200" b="0" i="0" u="none" strike="noStrike" kern="1200" cap="none" spc="0" baseline="0">
                <a:solidFill>
                  <a:srgbClr val="8D3414"/>
                </a:solidFill>
                <a:uFillTx/>
                <a:latin typeface="Arial" pitchFamily="34"/>
              </a:rPr>
              <a:t>, indicating strong overall fulfillment performance.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8D3414"/>
                </a:solidFill>
                <a:uFillTx/>
                <a:latin typeface="Arial" pitchFamily="34"/>
              </a:rPr>
              <a:t>Around 9% of shipments remain In Transit</a:t>
            </a:r>
            <a:r>
              <a:rPr lang="en-US" sz="1200" b="0" i="0" u="none" strike="noStrike" kern="1200" cap="none" spc="0" baseline="0">
                <a:solidFill>
                  <a:srgbClr val="8D3414"/>
                </a:solidFill>
                <a:uFillTx/>
                <a:latin typeface="Arial" pitchFamily="34"/>
              </a:rPr>
              <a:t>, representing active deliveries that are still moving through the network.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8D3414"/>
                </a:solidFill>
                <a:uFillTx/>
                <a:latin typeface="Arial" pitchFamily="34"/>
              </a:rPr>
              <a:t>Only 2% of shipments were Returned</a:t>
            </a:r>
            <a:r>
              <a:rPr lang="en-US" sz="1200" b="0" i="0" u="none" strike="noStrike" kern="1200" cap="none" spc="0" baseline="0">
                <a:solidFill>
                  <a:srgbClr val="8D3414"/>
                </a:solidFill>
                <a:uFillTx/>
                <a:latin typeface="Arial" pitchFamily="34"/>
              </a:rPr>
              <a:t>, highlighting minimal exceptions but still pointing to areas needing attention for customer experience.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4C00D31-4A91-4DDB-B7AA-F2B5CC2F44AA}"/>
              </a:ext>
            </a:extLst>
          </p:cNvPr>
          <p:cNvSpPr/>
          <p:nvPr/>
        </p:nvSpPr>
        <p:spPr>
          <a:xfrm>
            <a:off x="123828" y="674735"/>
            <a:ext cx="8721821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2. Identify routes where majority of shipments are “In Transit” or “Returned”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7A9C62-FA3C-488D-A2DD-4BCC605647F9}"/>
              </a:ext>
            </a:extLst>
          </p:cNvPr>
          <p:cNvSpPr txBox="1"/>
          <p:nvPr/>
        </p:nvSpPr>
        <p:spPr>
          <a:xfrm>
            <a:off x="2533710" y="108036"/>
            <a:ext cx="7002904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4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  <a:cs typeface="Trebuchet MS"/>
              </a:rPr>
              <a:t>Task 6 - SHIPMENT TRACKING ANALYTICS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1C29D01-6118-4D32-8010-11DAB28C4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17" y="1141536"/>
            <a:ext cx="6957779" cy="261607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96CE6DB-17C4-49FF-A17A-6C6692502757}"/>
              </a:ext>
            </a:extLst>
          </p:cNvPr>
          <p:cNvSpPr/>
          <p:nvPr/>
        </p:nvSpPr>
        <p:spPr>
          <a:xfrm>
            <a:off x="7458075" y="1669785"/>
            <a:ext cx="4651744" cy="1323438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These six routes have the </a:t>
            </a:r>
            <a:r>
              <a:rPr lang="en-US" sz="16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highest share of undelivered shipments</a:t>
            </a: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(~12–19%).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They are </a:t>
            </a:r>
            <a:r>
              <a:rPr lang="en-US" sz="16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more problematic</a:t>
            </a: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than the rest of the network and should be checked for route design, customs delays or capacity issues.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5AF2268D-734B-4284-AF42-28B0FD8F5052}"/>
              </a:ext>
            </a:extLst>
          </p:cNvPr>
          <p:cNvSpPr/>
          <p:nvPr/>
        </p:nvSpPr>
        <p:spPr>
          <a:xfrm>
            <a:off x="7307930" y="4306604"/>
            <a:ext cx="4952033" cy="1077218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02060"/>
                </a:solidFill>
                <a:uFillTx/>
                <a:latin typeface="Calisto MT"/>
              </a:rPr>
              <a:t>Routes R013, R018, R020, R017, R002 and R006 show the highest proportion of shipments still ‘In Transit’ or ‘Returned’ (12–19%), highlighting key corridors where deliveries are getting stuck.</a:t>
            </a:r>
            <a:endParaRPr lang="en-IN" sz="1600" b="0" i="0" u="none" strike="noStrike" kern="1200" cap="none" spc="0" baseline="0">
              <a:solidFill>
                <a:srgbClr val="002060"/>
              </a:solidFill>
              <a:uFillTx/>
              <a:latin typeface="Calisto MT"/>
            </a:endParaRPr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61F6EDDD-0139-44A7-92DD-B470AF56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8" name="Picture 18">
            <a:extLst>
              <a:ext uri="{FF2B5EF4-FFF2-40B4-BE49-F238E27FC236}">
                <a16:creationId xmlns:a16="http://schemas.microsoft.com/office/drawing/2014/main" id="{FE1A88BB-D143-44BB-B798-6866E6C06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512" y="124129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9" name="Chart 12">
            <a:extLst>
              <a:ext uri="{FF2B5EF4-FFF2-40B4-BE49-F238E27FC236}">
                <a16:creationId xmlns:a16="http://schemas.microsoft.com/office/drawing/2014/main" id="{4BEA13DA-1C8D-48E9-8AAB-759C3F8198BD}"/>
              </a:ext>
            </a:extLst>
          </p:cNvPr>
          <p:cNvGraphicFramePr/>
          <p:nvPr/>
        </p:nvGraphicFramePr>
        <p:xfrm>
          <a:off x="0" y="3757607"/>
          <a:ext cx="7307930" cy="3100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D2260C8-1E5C-4DBA-B54C-D425D8D2502C}"/>
              </a:ext>
            </a:extLst>
          </p:cNvPr>
          <p:cNvSpPr/>
          <p:nvPr/>
        </p:nvSpPr>
        <p:spPr>
          <a:xfrm>
            <a:off x="107853" y="575523"/>
            <a:ext cx="5984711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3. Find most frequent delay reasons</a:t>
            </a:r>
          </a:p>
        </p:txBody>
      </p:sp>
      <p:cxnSp>
        <p:nvCxnSpPr>
          <p:cNvPr id="3" name="Straight Connector 28">
            <a:extLst>
              <a:ext uri="{FF2B5EF4-FFF2-40B4-BE49-F238E27FC236}">
                <a16:creationId xmlns:a16="http://schemas.microsoft.com/office/drawing/2014/main" id="{7499197D-761A-486B-886B-BE359F245334}"/>
              </a:ext>
            </a:extLst>
          </p:cNvPr>
          <p:cNvCxnSpPr/>
          <p:nvPr/>
        </p:nvCxnSpPr>
        <p:spPr>
          <a:xfrm>
            <a:off x="6035158" y="489825"/>
            <a:ext cx="57406" cy="6368175"/>
          </a:xfrm>
          <a:prstGeom prst="straightConnector1">
            <a:avLst/>
          </a:prstGeom>
          <a:noFill/>
          <a:ln w="9528" cap="rnd">
            <a:solidFill>
              <a:srgbClr val="FFFF00"/>
            </a:solidFill>
            <a:prstDash val="solid"/>
          </a:ln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B39EFB12-C453-4EAF-8E7A-5D5C00ED8436}"/>
              </a:ext>
            </a:extLst>
          </p:cNvPr>
          <p:cNvSpPr/>
          <p:nvPr/>
        </p:nvSpPr>
        <p:spPr>
          <a:xfrm>
            <a:off x="6306415" y="446903"/>
            <a:ext cx="5777727" cy="64633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4. Identify orders with exceptionally high delay (&gt;120 hours)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264D53C-41F4-4246-92EE-C94BB01E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88" y="1023058"/>
            <a:ext cx="4035146" cy="3470468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D828D4E-F2B4-476C-B800-89958A83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814" y="939344"/>
            <a:ext cx="3730020" cy="3443941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367C7B90-40A9-48E9-A2C3-A4CB89CE4AF7}"/>
              </a:ext>
            </a:extLst>
          </p:cNvPr>
          <p:cNvSpPr/>
          <p:nvPr/>
        </p:nvSpPr>
        <p:spPr>
          <a:xfrm>
            <a:off x="114729" y="4520500"/>
            <a:ext cx="5984711" cy="116955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Traffic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is the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single biggest contributor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, causing almost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half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of all delays.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Weather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is the second largest driver (~29%), followed by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technical issues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(~17%).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Only a small fraction (5%) has no specific delay reason recorded.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AE22DCF7-ADB2-4291-BB6B-8A77E4B760B8}"/>
              </a:ext>
            </a:extLst>
          </p:cNvPr>
          <p:cNvSpPr/>
          <p:nvPr/>
        </p:nvSpPr>
        <p:spPr>
          <a:xfrm>
            <a:off x="-32141" y="5768007"/>
            <a:ext cx="6096003" cy="73866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2060"/>
                </a:solidFill>
                <a:uFillTx/>
                <a:latin typeface="Calisto MT"/>
              </a:rPr>
              <a:t>Delay analysis shows operational causes: ~49% of delays are due to traffic, ~29% due to weather, and ~17% due to technical issues, pointing to clear areas for route planning and infrastructure improvement.</a:t>
            </a:r>
            <a:endParaRPr lang="en-IN" sz="1400" b="0" i="0" u="none" strike="noStrike" kern="1200" cap="none" spc="0" baseline="0">
              <a:solidFill>
                <a:srgbClr val="002060"/>
              </a:solidFill>
              <a:uFillTx/>
              <a:latin typeface="Calisto MT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08D019E-782A-4782-8B4E-2A817E665A48}"/>
              </a:ext>
            </a:extLst>
          </p:cNvPr>
          <p:cNvSpPr/>
          <p:nvPr/>
        </p:nvSpPr>
        <p:spPr>
          <a:xfrm>
            <a:off x="6110880" y="4598462"/>
            <a:ext cx="6074176" cy="116955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Maximum delay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≈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238.6 hours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(~9.9 days) on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S00015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and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S00761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There are many shipments with delays between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120–230+ hours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, across multiple routes: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These shipments represent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severe bottlenecks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where customers are waiting more than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5 days 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beyond the expected time.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E1231187-7A84-45CA-A521-6FCB2C7E8369}"/>
              </a:ext>
            </a:extLst>
          </p:cNvPr>
          <p:cNvSpPr/>
          <p:nvPr/>
        </p:nvSpPr>
        <p:spPr>
          <a:xfrm>
            <a:off x="6137818" y="5814175"/>
            <a:ext cx="6020281" cy="64633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02060"/>
                </a:solidFill>
                <a:uFillTx/>
                <a:latin typeface="Calisto MT"/>
              </a:rPr>
              <a:t>We identified a set of ‘critical’ shipments with delay &gt;120 hours (up to ~239 hours). These are concentrated on routes R002, R006, R007, R008, R018, R020 etc., and warehouses W003, W004, W005, W008, indicating serious congestion and escalation candidates</a:t>
            </a:r>
            <a:endParaRPr lang="en-IN" sz="1200" b="0" i="0" u="none" strike="noStrike" kern="1200" cap="none" spc="0" baseline="0">
              <a:solidFill>
                <a:srgbClr val="002060"/>
              </a:solidFill>
              <a:uFillTx/>
              <a:latin typeface="Calisto M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1295C7-6868-4758-95F4-D763FAD61AAC}"/>
              </a:ext>
            </a:extLst>
          </p:cNvPr>
          <p:cNvSpPr txBox="1"/>
          <p:nvPr/>
        </p:nvSpPr>
        <p:spPr>
          <a:xfrm>
            <a:off x="2552108" y="112434"/>
            <a:ext cx="7002904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4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  <a:cs typeface="Trebuchet MS"/>
              </a:rPr>
              <a:t>Task 6 - SHIPMENT TRACKING ANALYTICS</a:t>
            </a:r>
          </a:p>
        </p:txBody>
      </p:sp>
      <p:pic>
        <p:nvPicPr>
          <p:cNvPr id="12" name="Picture 21">
            <a:extLst>
              <a:ext uri="{FF2B5EF4-FFF2-40B4-BE49-F238E27FC236}">
                <a16:creationId xmlns:a16="http://schemas.microsoft.com/office/drawing/2014/main" id="{C9E46081-42A9-4256-AAA4-0BBA1A425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4512" y="124129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6F96-F512-4C7B-98CA-F1024E7919F6}"/>
              </a:ext>
            </a:extLst>
          </p:cNvPr>
          <p:cNvSpPr txBox="1"/>
          <p:nvPr/>
        </p:nvSpPr>
        <p:spPr>
          <a:xfrm>
            <a:off x="2941195" y="216008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  <a:cs typeface="Trebuchet MS"/>
              </a:rPr>
              <a:t>Task – 7 Advanced KPI Reporting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  <a:cs typeface="Trebuchet MS"/>
              </a:rPr>
              <a:t>(with clean MySQL queries using aggregate functions.)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344DA2D-795D-4779-AFC5-3AC71C3AB441}"/>
              </a:ext>
            </a:extLst>
          </p:cNvPr>
          <p:cNvSpPr/>
          <p:nvPr/>
        </p:nvSpPr>
        <p:spPr>
          <a:xfrm>
            <a:off x="107853" y="682060"/>
            <a:ext cx="6035158" cy="64633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E05524"/>
                </a:solidFill>
                <a:uFillTx/>
                <a:latin typeface="Arial" pitchFamily="34"/>
              </a:rPr>
              <a:t>1. Average Delivery Delay per Source_Country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1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E09A0AC3-AF89-46DF-9E84-0BBC7C0BC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9210"/>
          <a:stretch>
            <a:fillRect/>
          </a:stretch>
        </p:blipFill>
        <p:spPr>
          <a:xfrm>
            <a:off x="261070" y="2023786"/>
            <a:ext cx="6682654" cy="299035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BEB91C4D-57CB-4F9E-BC52-A943ABB09C98}"/>
              </a:ext>
            </a:extLst>
          </p:cNvPr>
          <p:cNvSpPr/>
          <p:nvPr/>
        </p:nvSpPr>
        <p:spPr>
          <a:xfrm>
            <a:off x="1126595" y="5390250"/>
            <a:ext cx="4951604" cy="1015660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Countries like the </a:t>
            </a: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UAE, Turkey, China, Singapore, and the UK</a:t>
            </a: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show the </a:t>
            </a: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highest average delays</a:t>
            </a: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(32–41 hrs).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Countries like </a:t>
            </a: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Australia, Japan, and Canada</a:t>
            </a: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show the </a:t>
            </a:r>
            <a:r>
              <a:rPr lang="en-US" sz="12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lowest delays</a:t>
            </a:r>
            <a:r>
              <a:rPr lang="en-US" sz="12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(&lt;10 hrs).</a:t>
            </a:r>
          </a:p>
        </p:txBody>
      </p:sp>
      <p:graphicFrame>
        <p:nvGraphicFramePr>
          <p:cNvPr id="6" name="Table 20">
            <a:extLst>
              <a:ext uri="{FF2B5EF4-FFF2-40B4-BE49-F238E27FC236}">
                <a16:creationId xmlns:a16="http://schemas.microsoft.com/office/drawing/2014/main" id="{C37A3D1B-AA7C-41C1-84BB-6391F14B7313}"/>
              </a:ext>
            </a:extLst>
          </p:cNvPr>
          <p:cNvGraphicFramePr>
            <a:graphicFrameLocks noGrp="1"/>
          </p:cNvGraphicFramePr>
          <p:nvPr/>
        </p:nvGraphicFramePr>
        <p:xfrm>
          <a:off x="7544641" y="1966334"/>
          <a:ext cx="3866804" cy="4767466"/>
        </p:xfrm>
        <a:graphic>
          <a:graphicData uri="http://schemas.openxmlformats.org/drawingml/2006/table">
            <a:tbl>
              <a:tblPr>
                <a:effectLst/>
                <a:tableStyleId>{125E5076-3810-47DD-B79F-674D7AD40C01}</a:tableStyleId>
              </a:tblPr>
              <a:tblGrid>
                <a:gridCol w="1270805">
                  <a:extLst>
                    <a:ext uri="{9D8B030D-6E8A-4147-A177-3AD203B41FA5}">
                      <a16:colId xmlns:a16="http://schemas.microsoft.com/office/drawing/2014/main" val="3680421178"/>
                    </a:ext>
                  </a:extLst>
                </a:gridCol>
                <a:gridCol w="840461">
                  <a:extLst>
                    <a:ext uri="{9D8B030D-6E8A-4147-A177-3AD203B41FA5}">
                      <a16:colId xmlns:a16="http://schemas.microsoft.com/office/drawing/2014/main" val="1348901584"/>
                    </a:ext>
                  </a:extLst>
                </a:gridCol>
                <a:gridCol w="1755538">
                  <a:extLst>
                    <a:ext uri="{9D8B030D-6E8A-4147-A177-3AD203B41FA5}">
                      <a16:colId xmlns:a16="http://schemas.microsoft.com/office/drawing/2014/main" val="2802302423"/>
                    </a:ext>
                  </a:extLst>
                </a:gridCol>
              </a:tblGrid>
              <a:tr h="439963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Source_country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Total_shipments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050"/>
                        <a:t>Avg_Delay_hrs</a:t>
                      </a:r>
                    </a:p>
                    <a:p>
                      <a:pPr lvl="0"/>
                      <a:endParaRPr lang="en-IN" sz="1050"/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020480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UAE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47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41.038297872340436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412279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Turkey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42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32.80238095238093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794662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China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95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32.529473684210515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546993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Singapore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34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32.1764705882353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276182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UK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48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29.864583333333332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179883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France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49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25.88367346938776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20701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Brazil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59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25.83050847457628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9775977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South Korea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53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20.971698113207545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336174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Spain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53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19.273584905660382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471918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USA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144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16.94513888888889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7481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Netherlands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56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15.189285714285717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785197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Belgium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71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14.890140845070423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131465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Germany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56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14.012500000000005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373194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South Africa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49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13.908163265306122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121810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Australia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56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13.885714285714284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0135643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Japan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50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11.946000000000005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1633178"/>
                  </a:ext>
                </a:extLst>
              </a:tr>
              <a:tr h="254559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Canada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38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9.721052631578948</a:t>
                      </a:r>
                    </a:p>
                  </a:txBody>
                  <a:tcPr marL="59692" marR="59692" marT="29846" marB="29846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355504"/>
                  </a:ext>
                </a:extLst>
              </a:tr>
            </a:tbl>
          </a:graphicData>
        </a:graphic>
      </p:graphicFrame>
      <p:pic>
        <p:nvPicPr>
          <p:cNvPr id="7" name="Picture 26">
            <a:extLst>
              <a:ext uri="{FF2B5EF4-FFF2-40B4-BE49-F238E27FC236}">
                <a16:creationId xmlns:a16="http://schemas.microsoft.com/office/drawing/2014/main" id="{2D5CDBCD-3CFB-4BDB-992F-C7D00C498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512" y="124129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1B20FA9D-30E4-4C69-BAE2-570104CB9A9F}"/>
              </a:ext>
            </a:extLst>
          </p:cNvPr>
          <p:cNvSpPr/>
          <p:nvPr/>
        </p:nvSpPr>
        <p:spPr>
          <a:xfrm>
            <a:off x="211235" y="1170834"/>
            <a:ext cx="2350995" cy="615555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Highest Average Delay Country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UAE — 41.03 hrs</a:t>
            </a:r>
            <a:br>
              <a: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</a:br>
            <a:r>
              <a:rPr lang="en-US" sz="1100" b="0" i="1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(Most delayed origin country)</a:t>
            </a:r>
            <a:endParaRPr lang="en-US" sz="11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9" name="Rectangle 24">
            <a:extLst>
              <a:ext uri="{FF2B5EF4-FFF2-40B4-BE49-F238E27FC236}">
                <a16:creationId xmlns:a16="http://schemas.microsoft.com/office/drawing/2014/main" id="{2634949E-DCF8-4EF2-A255-81655BC5116E}"/>
              </a:ext>
            </a:extLst>
          </p:cNvPr>
          <p:cNvSpPr/>
          <p:nvPr/>
        </p:nvSpPr>
        <p:spPr>
          <a:xfrm>
            <a:off x="2665604" y="1153012"/>
            <a:ext cx="2445315" cy="600166"/>
          </a:xfrm>
          <a:prstGeom prst="rect">
            <a:avLst/>
          </a:prstGeom>
          <a:solidFill>
            <a:srgbClr val="E05524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Top 5 High-Delay Countries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UAE, Turkey, China, Singapore, UK</a:t>
            </a:r>
            <a:br>
              <a: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</a:br>
            <a:r>
              <a:rPr lang="en-US" sz="105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Avg Delay Range: 29–41 hrs</a:t>
            </a:r>
            <a:endParaRPr lang="en-US" sz="105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10" name="Rectangle 27">
            <a:extLst>
              <a:ext uri="{FF2B5EF4-FFF2-40B4-BE49-F238E27FC236}">
                <a16:creationId xmlns:a16="http://schemas.microsoft.com/office/drawing/2014/main" id="{BBB9F4DA-0C64-4E76-ABB4-D603B6D13AAA}"/>
              </a:ext>
            </a:extLst>
          </p:cNvPr>
          <p:cNvSpPr/>
          <p:nvPr/>
        </p:nvSpPr>
        <p:spPr>
          <a:xfrm>
            <a:off x="5288377" y="1137632"/>
            <a:ext cx="1916042" cy="630945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Lowest Delay Countries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Australia — 13.88 hrs</a:t>
            </a:r>
            <a:b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</a:br>
            <a:r>
              <a:rPr lang="en-US" sz="8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Japan — 11.94 hrs</a:t>
            </a:r>
            <a:br>
              <a:rPr lang="en-US" sz="8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</a:br>
            <a:r>
              <a:rPr lang="en-US" sz="8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Canada — 9.72 hrs</a:t>
            </a:r>
            <a:endParaRPr lang="en-US" sz="8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11" name="Rectangle 31">
            <a:extLst>
              <a:ext uri="{FF2B5EF4-FFF2-40B4-BE49-F238E27FC236}">
                <a16:creationId xmlns:a16="http://schemas.microsoft.com/office/drawing/2014/main" id="{A3057F6F-B350-45CF-9777-0DAD1006FD41}"/>
              </a:ext>
            </a:extLst>
          </p:cNvPr>
          <p:cNvSpPr/>
          <p:nvPr/>
        </p:nvSpPr>
        <p:spPr>
          <a:xfrm>
            <a:off x="7381868" y="1125534"/>
            <a:ext cx="1994736" cy="692493"/>
          </a:xfrm>
          <a:prstGeom prst="rect">
            <a:avLst/>
          </a:prstGeom>
          <a:solidFill>
            <a:srgbClr val="E05524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Average Delivery Delay</a:t>
            </a: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20.87 hrs</a:t>
            </a:r>
          </a:p>
        </p:txBody>
      </p:sp>
      <p:sp>
        <p:nvSpPr>
          <p:cNvPr id="12" name="Rectangle 32">
            <a:extLst>
              <a:ext uri="{FF2B5EF4-FFF2-40B4-BE49-F238E27FC236}">
                <a16:creationId xmlns:a16="http://schemas.microsoft.com/office/drawing/2014/main" id="{F8568F02-8AFA-4FCD-8F1B-803634414E9C}"/>
              </a:ext>
            </a:extLst>
          </p:cNvPr>
          <p:cNvSpPr/>
          <p:nvPr/>
        </p:nvSpPr>
        <p:spPr>
          <a:xfrm>
            <a:off x="9554062" y="1125534"/>
            <a:ext cx="2555757" cy="600166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Shipment Volume Leader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USA — 144 shipments</a:t>
            </a:r>
            <a:br>
              <a:rPr lang="en-US" sz="11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</a:br>
            <a:r>
              <a:rPr lang="en-US" sz="1100" b="0" i="1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(Highest shipment load among all countries)</a:t>
            </a:r>
            <a:endParaRPr lang="en-US" sz="11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098F863-A037-4EE5-B504-DFD37A7910B0}"/>
              </a:ext>
            </a:extLst>
          </p:cNvPr>
          <p:cNvSpPr/>
          <p:nvPr/>
        </p:nvSpPr>
        <p:spPr>
          <a:xfrm>
            <a:off x="399976" y="701619"/>
            <a:ext cx="5777727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2. On-Time Delivery %</a:t>
            </a:r>
            <a:endParaRPr lang="en-US" sz="1800" b="1" i="0" u="none" strike="noStrike" kern="1200" cap="none" spc="0" baseline="0">
              <a:solidFill>
                <a:srgbClr val="E05524"/>
              </a:solidFill>
              <a:uFillTx/>
              <a:latin typeface="Calisto MT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AE923006-1EAF-4F7D-8AF7-5497729BA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4" y="1891463"/>
            <a:ext cx="3884755" cy="4750527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9B04E2C1-FE6E-4F50-B85B-AF5815EB34C4}"/>
              </a:ext>
            </a:extLst>
          </p:cNvPr>
          <p:cNvSpPr/>
          <p:nvPr/>
        </p:nvSpPr>
        <p:spPr>
          <a:xfrm>
            <a:off x="9026078" y="2782674"/>
            <a:ext cx="3083740" cy="267765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Computed using:</a:t>
            </a:r>
            <a:b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</a:b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OTD% = (On-Time Deliveries / Total Deliveries) × 100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Overall OTD% is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low across most routes (5–18%)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, showing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widespread delay problems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.</a:t>
            </a:r>
          </a:p>
        </p:txBody>
      </p:sp>
      <p:graphicFrame>
        <p:nvGraphicFramePr>
          <p:cNvPr id="5" name="Table 22">
            <a:extLst>
              <a:ext uri="{FF2B5EF4-FFF2-40B4-BE49-F238E27FC236}">
                <a16:creationId xmlns:a16="http://schemas.microsoft.com/office/drawing/2014/main" id="{BDACA311-A678-41C7-870A-9DD137C17535}"/>
              </a:ext>
            </a:extLst>
          </p:cNvPr>
          <p:cNvGraphicFramePr>
            <a:graphicFrameLocks noGrp="1"/>
          </p:cNvGraphicFramePr>
          <p:nvPr/>
        </p:nvGraphicFramePr>
        <p:xfrm>
          <a:off x="4367951" y="1937631"/>
          <a:ext cx="4621202" cy="4704392"/>
        </p:xfrm>
        <a:graphic>
          <a:graphicData uri="http://schemas.openxmlformats.org/drawingml/2006/table">
            <a:tbl>
              <a:tblPr>
                <a:effectLst/>
                <a:tableStyleId>{125E5076-3810-47DD-B79F-674D7AD40C01}</a:tableStyleId>
              </a:tblPr>
              <a:tblGrid>
                <a:gridCol w="864318">
                  <a:extLst>
                    <a:ext uri="{9D8B030D-6E8A-4147-A177-3AD203B41FA5}">
                      <a16:colId xmlns:a16="http://schemas.microsoft.com/office/drawing/2014/main" val="4023235204"/>
                    </a:ext>
                  </a:extLst>
                </a:gridCol>
                <a:gridCol w="1190932">
                  <a:extLst>
                    <a:ext uri="{9D8B030D-6E8A-4147-A177-3AD203B41FA5}">
                      <a16:colId xmlns:a16="http://schemas.microsoft.com/office/drawing/2014/main" val="2611406661"/>
                    </a:ext>
                  </a:extLst>
                </a:gridCol>
                <a:gridCol w="1288554">
                  <a:extLst>
                    <a:ext uri="{9D8B030D-6E8A-4147-A177-3AD203B41FA5}">
                      <a16:colId xmlns:a16="http://schemas.microsoft.com/office/drawing/2014/main" val="2238369066"/>
                    </a:ext>
                  </a:extLst>
                </a:gridCol>
                <a:gridCol w="1277398">
                  <a:extLst>
                    <a:ext uri="{9D8B030D-6E8A-4147-A177-3AD203B41FA5}">
                      <a16:colId xmlns:a16="http://schemas.microsoft.com/office/drawing/2014/main" val="1405897587"/>
                    </a:ext>
                  </a:extLst>
                </a:gridCol>
              </a:tblGrid>
              <a:tr h="37855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Route_ID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Total_Deliveries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On_TimeDeliveries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IN" sz="1000"/>
                        <a:t>On_TimeDeliveries</a:t>
                      </a:r>
                    </a:p>
                    <a:p>
                      <a:pPr lvl="0"/>
                      <a:r>
                        <a:rPr lang="en-IN" sz="1000"/>
                        <a:t>%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832524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R015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17.8571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80629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11.3636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7860146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71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11.2676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820195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R017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9.4340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1660528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9.0909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578650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8.3333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132801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8.1633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628259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8.0000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25751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7.5472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095416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R020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7.1429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9878124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7.1429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36548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47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6.3830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587748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5.0847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887283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R007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3.9216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592009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2.9412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7378786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R005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2.0833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165181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2.0408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0062622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1.9231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546881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1.7857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677013"/>
                  </a:ext>
                </a:extLst>
              </a:tr>
              <a:tr h="21629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0.0000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2799721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B97993E-AE47-41CD-819F-AE4ED7A1FA55}"/>
              </a:ext>
            </a:extLst>
          </p:cNvPr>
          <p:cNvSpPr txBox="1"/>
          <p:nvPr/>
        </p:nvSpPr>
        <p:spPr>
          <a:xfrm>
            <a:off x="2941195" y="216008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  <a:cs typeface="Trebuchet MS"/>
              </a:rPr>
              <a:t>Task – 7 Advanced KPI Reporting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2060"/>
                </a:solidFill>
                <a:uFillTx/>
                <a:latin typeface="Calisto MT"/>
                <a:cs typeface="Trebuchet MS"/>
              </a:rPr>
              <a:t>(with clean MySQL queries using aggregate functions.)</a:t>
            </a:r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A055BC85-08D8-4154-9C3C-4043BC8F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512" y="124129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522F64D0-2413-4D60-A0DB-A02365962990}"/>
              </a:ext>
            </a:extLst>
          </p:cNvPr>
          <p:cNvSpPr/>
          <p:nvPr/>
        </p:nvSpPr>
        <p:spPr>
          <a:xfrm>
            <a:off x="436324" y="1196519"/>
            <a:ext cx="2116579" cy="523219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6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On-Time Delivery %</a:t>
            </a:r>
            <a:endParaRPr lang="en-IN" sz="16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9.21%</a:t>
            </a: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EB64B475-E24C-40BD-BF5B-298D4A29A994}"/>
              </a:ext>
            </a:extLst>
          </p:cNvPr>
          <p:cNvSpPr/>
          <p:nvPr/>
        </p:nvSpPr>
        <p:spPr>
          <a:xfrm>
            <a:off x="2655445" y="1242678"/>
            <a:ext cx="2116579" cy="477051"/>
          </a:xfrm>
          <a:prstGeom prst="rect">
            <a:avLst/>
          </a:prstGeom>
          <a:solidFill>
            <a:srgbClr val="E05524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3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Overall OTD Performance</a:t>
            </a:r>
            <a:endParaRPr lang="en-US" sz="13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9% On-Time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20A15A80-891A-4EFB-BD9F-9C8F6F81D9CC}"/>
              </a:ext>
            </a:extLst>
          </p:cNvPr>
          <p:cNvSpPr/>
          <p:nvPr/>
        </p:nvSpPr>
        <p:spPr>
          <a:xfrm>
            <a:off x="4874565" y="1242678"/>
            <a:ext cx="1792937" cy="523219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On-Time Deliveries</a:t>
            </a:r>
            <a:endParaRPr lang="en-IN" sz="14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9.21%</a:t>
            </a:r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EE790CE4-A7D9-440C-A56D-59A8F3195C65}"/>
              </a:ext>
            </a:extLst>
          </p:cNvPr>
          <p:cNvSpPr/>
          <p:nvPr/>
        </p:nvSpPr>
        <p:spPr>
          <a:xfrm>
            <a:off x="6798618" y="1242678"/>
            <a:ext cx="1964332" cy="523219"/>
          </a:xfrm>
          <a:prstGeom prst="rect">
            <a:avLst/>
          </a:prstGeom>
          <a:solidFill>
            <a:srgbClr val="E05524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Best Performing Route</a:t>
            </a: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R015 — 17.86% OTD</a:t>
            </a:r>
          </a:p>
        </p:txBody>
      </p:sp>
      <p:sp>
        <p:nvSpPr>
          <p:cNvPr id="12" name="Rectangle 26">
            <a:extLst>
              <a:ext uri="{FF2B5EF4-FFF2-40B4-BE49-F238E27FC236}">
                <a16:creationId xmlns:a16="http://schemas.microsoft.com/office/drawing/2014/main" id="{9E364317-833A-44A1-B20D-B7A71370ED7A}"/>
              </a:ext>
            </a:extLst>
          </p:cNvPr>
          <p:cNvSpPr/>
          <p:nvPr/>
        </p:nvSpPr>
        <p:spPr>
          <a:xfrm>
            <a:off x="8989164" y="1220001"/>
            <a:ext cx="1964332" cy="523219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Route With 0% OTD</a:t>
            </a: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R009 — 0% On-Time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66F7-39AC-4A7B-A008-03DC9E8C973C}"/>
              </a:ext>
            </a:extLst>
          </p:cNvPr>
          <p:cNvSpPr txBox="1"/>
          <p:nvPr/>
        </p:nvSpPr>
        <p:spPr>
          <a:xfrm>
            <a:off x="2930523" y="1846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2060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Task – 7 Advanced KPI Reporting</a:t>
            </a:r>
            <a:r>
              <a:rPr lang="en-US" sz="1800" b="0" i="0" u="none" strike="noStrike" kern="1200" cap="none" spc="0" baseline="0">
                <a:solidFill>
                  <a:srgbClr val="002060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2060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(with clean MySQL queries using aggregate functions.)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B44076D-54C1-4BCB-A513-01538399609B}"/>
              </a:ext>
            </a:extLst>
          </p:cNvPr>
          <p:cNvSpPr/>
          <p:nvPr/>
        </p:nvSpPr>
        <p:spPr>
          <a:xfrm>
            <a:off x="124010" y="643417"/>
            <a:ext cx="6035158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3. Average Delay (hours) per Route_ID</a:t>
            </a:r>
            <a:endParaRPr lang="en-US" sz="1800" b="1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97F20A-B437-4249-82BE-9EBF21954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51" y="2015584"/>
            <a:ext cx="3647879" cy="461981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42E5424-429D-43D8-8739-418F706F9C36}"/>
              </a:ext>
            </a:extLst>
          </p:cNvPr>
          <p:cNvSpPr/>
          <p:nvPr/>
        </p:nvSpPr>
        <p:spPr>
          <a:xfrm>
            <a:off x="8525417" y="3976405"/>
            <a:ext cx="3844274" cy="954103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Longest delays observed on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R002, R007, R020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, each with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30–41 hrs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average delay.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Best performing routes show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&lt;10 hrs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average delay.</a:t>
            </a:r>
          </a:p>
        </p:txBody>
      </p:sp>
      <p:graphicFrame>
        <p:nvGraphicFramePr>
          <p:cNvPr id="6" name="Table 17">
            <a:extLst>
              <a:ext uri="{FF2B5EF4-FFF2-40B4-BE49-F238E27FC236}">
                <a16:creationId xmlns:a16="http://schemas.microsoft.com/office/drawing/2014/main" id="{97570D8A-CBD8-4813-A545-D3F1D1238695}"/>
              </a:ext>
            </a:extLst>
          </p:cNvPr>
          <p:cNvGraphicFramePr>
            <a:graphicFrameLocks noGrp="1"/>
          </p:cNvGraphicFramePr>
          <p:nvPr/>
        </p:nvGraphicFramePr>
        <p:xfrm>
          <a:off x="4734059" y="2009778"/>
          <a:ext cx="3647888" cy="4625602"/>
        </p:xfrm>
        <a:graphic>
          <a:graphicData uri="http://schemas.openxmlformats.org/drawingml/2006/table">
            <a:tbl>
              <a:tblPr>
                <a:effectLst/>
                <a:tableStyleId>{125E5076-3810-47DD-B79F-674D7AD40C01}</a:tableStyleId>
              </a:tblPr>
              <a:tblGrid>
                <a:gridCol w="836977">
                  <a:extLst>
                    <a:ext uri="{9D8B030D-6E8A-4147-A177-3AD203B41FA5}">
                      <a16:colId xmlns:a16="http://schemas.microsoft.com/office/drawing/2014/main" val="3753643306"/>
                    </a:ext>
                  </a:extLst>
                </a:gridCol>
                <a:gridCol w="1271144">
                  <a:extLst>
                    <a:ext uri="{9D8B030D-6E8A-4147-A177-3AD203B41FA5}">
                      <a16:colId xmlns:a16="http://schemas.microsoft.com/office/drawing/2014/main" val="3739439502"/>
                    </a:ext>
                  </a:extLst>
                </a:gridCol>
                <a:gridCol w="1539767">
                  <a:extLst>
                    <a:ext uri="{9D8B030D-6E8A-4147-A177-3AD203B41FA5}">
                      <a16:colId xmlns:a16="http://schemas.microsoft.com/office/drawing/2014/main" val="1696886236"/>
                    </a:ext>
                  </a:extLst>
                </a:gridCol>
              </a:tblGrid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Route_ID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Total_Shipments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Avg_Delay_Hours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027761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47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41.038297872340436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422650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R007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34.00980392156864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084943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R020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32.80238095238093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3305390"/>
                  </a:ext>
                </a:extLst>
              </a:tr>
              <a:tr h="225372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32.1764705882353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3869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30.81363636363636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413137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R005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29.864583333333332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707206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25.88367346938776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2066866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25.83050847457628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12237"/>
                  </a:ext>
                </a:extLst>
              </a:tr>
              <a:tr h="197327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22.6375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373058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20.971698113207545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5971839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20.25192307692308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7681006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R017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19.273584905660382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488188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R015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15.189285714285717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86555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71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14.890140845070423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9414330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14.012500000000005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808949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13.908163265306122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329389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R012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56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13.885714285714284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924356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R013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50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11.946000000000005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854831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R009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38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9.721052631578948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106917"/>
                  </a:ext>
                </a:extLst>
              </a:tr>
              <a:tr h="220900"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R001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44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00"/>
                        <a:t>6.827272727272728</a:t>
                      </a:r>
                    </a:p>
                  </a:txBody>
                  <a:tcPr marL="50740" marR="50740" marT="25365" marB="25365"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215095"/>
                  </a:ext>
                </a:extLst>
              </a:tr>
            </a:tbl>
          </a:graphicData>
        </a:graphic>
      </p:graphicFrame>
      <p:pic>
        <p:nvPicPr>
          <p:cNvPr id="7" name="Picture 22">
            <a:extLst>
              <a:ext uri="{FF2B5EF4-FFF2-40B4-BE49-F238E27FC236}">
                <a16:creationId xmlns:a16="http://schemas.microsoft.com/office/drawing/2014/main" id="{582E0D03-9B25-40B9-9253-318C308B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512" y="124129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Rectangle 31">
            <a:extLst>
              <a:ext uri="{FF2B5EF4-FFF2-40B4-BE49-F238E27FC236}">
                <a16:creationId xmlns:a16="http://schemas.microsoft.com/office/drawing/2014/main" id="{C330DD63-2517-4500-B18C-01AE2EBAA370}"/>
              </a:ext>
            </a:extLst>
          </p:cNvPr>
          <p:cNvSpPr/>
          <p:nvPr/>
        </p:nvSpPr>
        <p:spPr>
          <a:xfrm>
            <a:off x="312651" y="1188372"/>
            <a:ext cx="2116579" cy="769440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Top Delay Routes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R002 – 41.03 hrs</a:t>
            </a:r>
            <a:br>
              <a: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</a:br>
            <a:r>
              <a:rPr lang="en-US" sz="10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R007 – 34.01 hrs</a:t>
            </a:r>
            <a:br>
              <a: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</a:br>
            <a:r>
              <a:rPr lang="en-US" sz="10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R020 – 32.80 hrs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9" name="Rectangle 32">
            <a:extLst>
              <a:ext uri="{FF2B5EF4-FFF2-40B4-BE49-F238E27FC236}">
                <a16:creationId xmlns:a16="http://schemas.microsoft.com/office/drawing/2014/main" id="{068889B5-0156-4346-AFB6-D131734BAC1A}"/>
              </a:ext>
            </a:extLst>
          </p:cNvPr>
          <p:cNvSpPr/>
          <p:nvPr/>
        </p:nvSpPr>
        <p:spPr>
          <a:xfrm>
            <a:off x="2572097" y="1204209"/>
            <a:ext cx="2116579" cy="761750"/>
          </a:xfrm>
          <a:prstGeom prst="rect">
            <a:avLst/>
          </a:prstGeom>
          <a:solidFill>
            <a:srgbClr val="E05524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Critical Delay Routes</a:t>
            </a:r>
            <a:endParaRPr lang="pt-BR" sz="12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05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R002: 41 hrs</a:t>
            </a:r>
            <a:endParaRPr lang="pt-BR" sz="105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05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R007: 34 hrs</a:t>
            </a:r>
            <a:endParaRPr lang="pt-BR" sz="105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05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R020: 32.8 hrs</a:t>
            </a:r>
            <a:endParaRPr lang="pt-BR" sz="105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10" name="Rectangle 33">
            <a:extLst>
              <a:ext uri="{FF2B5EF4-FFF2-40B4-BE49-F238E27FC236}">
                <a16:creationId xmlns:a16="http://schemas.microsoft.com/office/drawing/2014/main" id="{FA7F6465-5E76-4C12-A551-10ABEF9AEB1F}"/>
              </a:ext>
            </a:extLst>
          </p:cNvPr>
          <p:cNvSpPr/>
          <p:nvPr/>
        </p:nvSpPr>
        <p:spPr>
          <a:xfrm>
            <a:off x="4831534" y="1214058"/>
            <a:ext cx="1792937" cy="738661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Network Avg Delay (Across All Routes)</a:t>
            </a:r>
            <a:endParaRPr lang="en-US" sz="14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23.6 hrs</a:t>
            </a:r>
          </a:p>
        </p:txBody>
      </p:sp>
      <p:sp>
        <p:nvSpPr>
          <p:cNvPr id="11" name="Rectangle 34">
            <a:extLst>
              <a:ext uri="{FF2B5EF4-FFF2-40B4-BE49-F238E27FC236}">
                <a16:creationId xmlns:a16="http://schemas.microsoft.com/office/drawing/2014/main" id="{96334CFB-CEBD-4DFF-9A7C-BAE4D73FFF4B}"/>
              </a:ext>
            </a:extLst>
          </p:cNvPr>
          <p:cNvSpPr/>
          <p:nvPr/>
        </p:nvSpPr>
        <p:spPr>
          <a:xfrm>
            <a:off x="6722714" y="1204209"/>
            <a:ext cx="1964332" cy="723272"/>
          </a:xfrm>
          <a:prstGeom prst="rect">
            <a:avLst/>
          </a:prstGeom>
          <a:solidFill>
            <a:srgbClr val="E05524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Lowest Delay Routes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R001 – 6.82 hrs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R009 – 9.72 hrs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R013 – 11.94 hrs</a:t>
            </a:r>
            <a:endParaRPr lang="en-US" sz="10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12" name="Rectangle 35">
            <a:extLst>
              <a:ext uri="{FF2B5EF4-FFF2-40B4-BE49-F238E27FC236}">
                <a16:creationId xmlns:a16="http://schemas.microsoft.com/office/drawing/2014/main" id="{067CAD20-2F55-4BDB-8DD2-1F61BCDAF5CB}"/>
              </a:ext>
            </a:extLst>
          </p:cNvPr>
          <p:cNvSpPr/>
          <p:nvPr/>
        </p:nvSpPr>
        <p:spPr>
          <a:xfrm>
            <a:off x="8785290" y="1214112"/>
            <a:ext cx="3324529" cy="923333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4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Delay Risk Overview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0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 </a:t>
            </a:r>
            <a:r>
              <a:rPr lang="pt-BR" sz="10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High Delay (30–41 hrs): R002, R007, R020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0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Moderate Delay (20–30 hrs): </a:t>
            </a:r>
            <a:r>
              <a:rPr lang="pt-BR" sz="9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R003, R008, R005, R004, R018…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0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 </a:t>
            </a:r>
            <a:r>
              <a:rPr lang="pt-BR" sz="10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Low Delay (&lt;10 hrs): R001, R009</a:t>
            </a:r>
            <a:endParaRPr lang="pt-BR" sz="10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EA46-05A8-4C7E-A727-ACED98850DC9}"/>
              </a:ext>
            </a:extLst>
          </p:cNvPr>
          <p:cNvSpPr txBox="1"/>
          <p:nvPr/>
        </p:nvSpPr>
        <p:spPr>
          <a:xfrm>
            <a:off x="2930523" y="184663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002060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Task – 7 Advanced KPI Reporting</a:t>
            </a:r>
            <a:r>
              <a:rPr lang="en-US" sz="1800" b="0" i="0" u="none" strike="noStrike" kern="1200" cap="none" spc="0" baseline="0">
                <a:solidFill>
                  <a:srgbClr val="002060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2060"/>
                </a:solidFill>
                <a:effectLst>
                  <a:outerShdw dist="25403" dir="14639867">
                    <a:srgbClr val="000000"/>
                  </a:outerShdw>
                </a:effectLst>
                <a:uFillTx/>
                <a:latin typeface="Calisto MT"/>
                <a:cs typeface="Trebuchet MS"/>
              </a:rPr>
              <a:t>(with clean MySQL queries using aggregate functions.)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F61B30D-D137-4D76-8091-412A2A58285A}"/>
              </a:ext>
            </a:extLst>
          </p:cNvPr>
          <p:cNvSpPr/>
          <p:nvPr/>
        </p:nvSpPr>
        <p:spPr>
          <a:xfrm>
            <a:off x="439305" y="701427"/>
            <a:ext cx="3513563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4. Warehouse Utilization %</a:t>
            </a: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27E70645-BCD3-4FE1-9113-5A88F033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64" y="2099462"/>
            <a:ext cx="5301974" cy="4358487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E479B8B6-E407-442D-B8CC-06AB2D4F34E0}"/>
              </a:ext>
            </a:extLst>
          </p:cNvPr>
          <p:cNvGraphicFramePr>
            <a:graphicFrameLocks noGrp="1"/>
          </p:cNvGraphicFramePr>
          <p:nvPr/>
        </p:nvGraphicFramePr>
        <p:xfrm>
          <a:off x="6195572" y="2093902"/>
          <a:ext cx="2776977" cy="4358497"/>
        </p:xfrm>
        <a:graphic>
          <a:graphicData uri="http://schemas.openxmlformats.org/drawingml/2006/table">
            <a:tbl>
              <a:tblPr>
                <a:effectLst/>
                <a:tableStyleId>{8FD4443E-F989-4FC4-A0C8-D5A2AF1F390B}</a:tableStyleId>
              </a:tblPr>
              <a:tblGrid>
                <a:gridCol w="1262502">
                  <a:extLst>
                    <a:ext uri="{9D8B030D-6E8A-4147-A177-3AD203B41FA5}">
                      <a16:colId xmlns:a16="http://schemas.microsoft.com/office/drawing/2014/main" val="1213576925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345985933"/>
                    </a:ext>
                  </a:extLst>
                </a:gridCol>
              </a:tblGrid>
              <a:tr h="396227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Wherarehouse_ID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Avg_Utilisation %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67743"/>
                  </a:ext>
                </a:extLst>
              </a:tr>
              <a:tr h="396227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W008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0.041481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582746"/>
                  </a:ext>
                </a:extLst>
              </a:tr>
              <a:tr h="396227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W003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0.034263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511231"/>
                  </a:ext>
                </a:extLst>
              </a:tr>
              <a:tr h="396227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W001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0.036112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741141"/>
                  </a:ext>
                </a:extLst>
              </a:tr>
              <a:tr h="396227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W009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0.036963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323397"/>
                  </a:ext>
                </a:extLst>
              </a:tr>
              <a:tr h="396227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W004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0.068997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3534328"/>
                  </a:ext>
                </a:extLst>
              </a:tr>
              <a:tr h="396227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W002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0.068826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030718"/>
                  </a:ext>
                </a:extLst>
              </a:tr>
              <a:tr h="396227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W005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0.108511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640798"/>
                  </a:ext>
                </a:extLst>
              </a:tr>
              <a:tr h="396227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W010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0.113187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588956"/>
                  </a:ext>
                </a:extLst>
              </a:tr>
              <a:tr h="396227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W007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0.043146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693600"/>
                  </a:ext>
                </a:extLst>
              </a:tr>
              <a:tr h="396227"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W006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IN" sz="1050"/>
                        <a:t>0.047143</a:t>
                      </a:r>
                    </a:p>
                  </a:txBody>
                  <a:tcPr anchor="ctr">
                    <a:lnL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088178"/>
                  </a:ext>
                </a:extLst>
              </a:tr>
            </a:tbl>
          </a:graphicData>
        </a:graphic>
      </p:graphicFrame>
      <p:pic>
        <p:nvPicPr>
          <p:cNvPr id="6" name="Picture 22">
            <a:extLst>
              <a:ext uri="{FF2B5EF4-FFF2-40B4-BE49-F238E27FC236}">
                <a16:creationId xmlns:a16="http://schemas.microsoft.com/office/drawing/2014/main" id="{D0E9A85B-CF26-4BD1-AF56-2FCEBFA9F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512" y="124129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7" name="Rectangle 11">
            <a:extLst>
              <a:ext uri="{FF2B5EF4-FFF2-40B4-BE49-F238E27FC236}">
                <a16:creationId xmlns:a16="http://schemas.microsoft.com/office/drawing/2014/main" id="{69BFD38C-D235-459E-BE69-4C6A7EA50C97}"/>
              </a:ext>
            </a:extLst>
          </p:cNvPr>
          <p:cNvSpPr/>
          <p:nvPr/>
        </p:nvSpPr>
        <p:spPr>
          <a:xfrm>
            <a:off x="487594" y="1169609"/>
            <a:ext cx="2116579" cy="646334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Highest Utilization Warehouse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W010 — 11.32%</a:t>
            </a:r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5FB6EFD-F04B-48BC-BDA2-652413250068}"/>
              </a:ext>
            </a:extLst>
          </p:cNvPr>
          <p:cNvSpPr/>
          <p:nvPr/>
        </p:nvSpPr>
        <p:spPr>
          <a:xfrm>
            <a:off x="2874160" y="1169609"/>
            <a:ext cx="2116579" cy="646334"/>
          </a:xfrm>
          <a:prstGeom prst="rect">
            <a:avLst/>
          </a:prstGeom>
          <a:solidFill>
            <a:srgbClr val="E05524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Lowest Utilization Warehouse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W003 — 3.43%</a:t>
            </a:r>
            <a:endParaRPr lang="en-US" sz="12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7B95D990-B58A-47F7-88E6-CEB881B965F1}"/>
              </a:ext>
            </a:extLst>
          </p:cNvPr>
          <p:cNvSpPr/>
          <p:nvPr/>
        </p:nvSpPr>
        <p:spPr>
          <a:xfrm>
            <a:off x="5165006" y="1169609"/>
            <a:ext cx="1964332" cy="646334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Network Avg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Utilization 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 5.99%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B5C4E8F6-26C9-4948-BD2B-0F6D509905E9}"/>
              </a:ext>
            </a:extLst>
          </p:cNvPr>
          <p:cNvSpPr/>
          <p:nvPr/>
        </p:nvSpPr>
        <p:spPr>
          <a:xfrm>
            <a:off x="7303596" y="1169609"/>
            <a:ext cx="2154042" cy="646334"/>
          </a:xfrm>
          <a:prstGeom prst="rect">
            <a:avLst/>
          </a:prstGeom>
          <a:solidFill>
            <a:srgbClr val="E05524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Maximum Capacity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 Gap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88–96% Unused Capacity</a:t>
            </a:r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AF692BCD-5F7B-44DF-BC53-968DD046731F}"/>
              </a:ext>
            </a:extLst>
          </p:cNvPr>
          <p:cNvSpPr/>
          <p:nvPr/>
        </p:nvSpPr>
        <p:spPr>
          <a:xfrm>
            <a:off x="9740069" y="1169609"/>
            <a:ext cx="1964332" cy="646334"/>
          </a:xfrm>
          <a:prstGeom prst="rect">
            <a:avLst/>
          </a:prstGeom>
          <a:solidFill>
            <a:srgbClr val="002060"/>
          </a:solidFill>
          <a:ln cap="rnd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Warehouses Below 5% Utilization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1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  <a:t>4 Warehouses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D83665B-C63A-4B01-A3DC-218502BEB720}"/>
              </a:ext>
            </a:extLst>
          </p:cNvPr>
          <p:cNvSpPr/>
          <p:nvPr/>
        </p:nvSpPr>
        <p:spPr>
          <a:xfrm>
            <a:off x="9062261" y="2382121"/>
            <a:ext cx="3147565" cy="353943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Warehouse utilisation is very low overall, averaging only ~6%, indicating significant excess capacity across the network.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W010 and W005 show the highest utilisation (10–11%), but still far below optimal operational levels.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1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Warehouses like W003, W001, and W009 operate at just 3–4% utilisation, highlighting severe under-usage and potential resource misallocation.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10CF-3B55-4300-BAB1-85F47570CE7F}"/>
              </a:ext>
            </a:extLst>
          </p:cNvPr>
          <p:cNvSpPr txBox="1"/>
          <p:nvPr/>
        </p:nvSpPr>
        <p:spPr>
          <a:xfrm>
            <a:off x="135011" y="750237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400" b="1" i="0" u="none" strike="noStrike" kern="1200" cap="none" spc="0" baseline="0">
                <a:solidFill>
                  <a:srgbClr val="C00000"/>
                </a:solidFill>
                <a:uFillTx/>
                <a:latin typeface="Calisto MT"/>
                <a:cs typeface="Trebuchet MS"/>
              </a:rPr>
              <a:t>Key Insights</a:t>
            </a:r>
            <a:endParaRPr lang="en-US" sz="2400" b="1" i="0" u="none" strike="noStrike" kern="1200" cap="none" spc="0" baseline="0">
              <a:solidFill>
                <a:srgbClr val="C00000"/>
              </a:solidFill>
              <a:uFillTx/>
              <a:latin typeface="Calisto MT"/>
              <a:cs typeface="Trebuchet MS"/>
            </a:endParaRPr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9C458BC3-DD02-4F5D-A05A-1CFEBD43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512" y="124129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3C7DBAC-A58B-4246-B6DE-8AB156E51FC6}"/>
              </a:ext>
            </a:extLst>
          </p:cNvPr>
          <p:cNvSpPr/>
          <p:nvPr/>
        </p:nvSpPr>
        <p:spPr>
          <a:xfrm>
            <a:off x="180978" y="1386303"/>
            <a:ext cx="6096003" cy="4247314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Arial" pitchFamily="34"/>
              </a:rPr>
              <a:t>Routes R002, R007, R003 have the highest delays.</a:t>
            </a: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2060"/>
              </a:solidFill>
              <a:uFillTx/>
              <a:latin typeface="Arial" pitchFamily="34"/>
            </a:endParaRP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Arial" pitchFamily="34"/>
              </a:rPr>
              <a:t>UAE, Turkey, and China have the highest average delay hours.</a:t>
            </a: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2060"/>
              </a:solidFill>
              <a:uFillTx/>
              <a:latin typeface="Arial" pitchFamily="34"/>
            </a:endParaRP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Arial" pitchFamily="34"/>
              </a:rPr>
              <a:t>On-time delivery % is very low (&lt;20%) across all countries.</a:t>
            </a: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2060"/>
              </a:solidFill>
              <a:uFillTx/>
              <a:latin typeface="Arial" pitchFamily="34"/>
            </a:endParaRP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Arial" pitchFamily="34"/>
              </a:rPr>
              <a:t>Warehouse utilisation is extremely low (&lt;15%) — major underusage.</a:t>
            </a: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2060"/>
              </a:solidFill>
              <a:uFillTx/>
              <a:latin typeface="Arial" pitchFamily="34"/>
            </a:endParaRP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Arial" pitchFamily="34"/>
              </a:rPr>
              <a:t>Top 5 agents are not more experienced than the bottom 5 → improve training.</a:t>
            </a: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2060"/>
              </a:solidFill>
              <a:uFillTx/>
              <a:latin typeface="Arial" pitchFamily="34"/>
            </a:endParaRP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2060"/>
                </a:solidFill>
                <a:uFillTx/>
                <a:latin typeface="Arial" pitchFamily="34"/>
              </a:rPr>
              <a:t>Many shipments still "In Transit" → route congestion.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4B497D-1BC7-4E68-87C3-DA9F4D278877}"/>
              </a:ext>
            </a:extLst>
          </p:cNvPr>
          <p:cNvSpPr txBox="1"/>
          <p:nvPr/>
        </p:nvSpPr>
        <p:spPr>
          <a:xfrm>
            <a:off x="6004069" y="750237"/>
            <a:ext cx="6187927" cy="474143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b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400" b="1" i="0" u="none" strike="noStrike" kern="1200" cap="none" spc="0" baseline="0">
                <a:solidFill>
                  <a:srgbClr val="C00000"/>
                </a:solidFill>
                <a:uFillTx/>
                <a:latin typeface="Calisto MT"/>
                <a:cs typeface="Trebuchet MS"/>
              </a:rPr>
              <a:t>Recommendations</a:t>
            </a:r>
            <a:endParaRPr lang="en-US" sz="2400" b="1" i="0" u="none" strike="noStrike" kern="1200" cap="none" spc="0" baseline="0">
              <a:solidFill>
                <a:srgbClr val="C00000"/>
              </a:solidFill>
              <a:uFillTx/>
              <a:latin typeface="Calisto MT"/>
              <a:cs typeface="Trebuchet M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6C768D-110E-45EE-A13E-AB518AC9E604}"/>
              </a:ext>
            </a:extLst>
          </p:cNvPr>
          <p:cNvSpPr/>
          <p:nvPr/>
        </p:nvSpPr>
        <p:spPr>
          <a:xfrm>
            <a:off x="6515099" y="1386303"/>
            <a:ext cx="5495928" cy="2862318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E05524"/>
                </a:solidFill>
                <a:uFillTx/>
                <a:latin typeface="Arial" pitchFamily="34"/>
              </a:rPr>
              <a:t>Reassign experienced agents to high-delay routes.</a:t>
            </a: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E05524"/>
                </a:solidFill>
                <a:uFillTx/>
                <a:latin typeface="Arial" pitchFamily="34"/>
              </a:rPr>
              <a:t>Increase warehouse workload distribution.</a:t>
            </a: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E05524"/>
                </a:solidFill>
                <a:uFillTx/>
                <a:latin typeface="Arial" pitchFamily="34"/>
              </a:rPr>
              <a:t> Optimise UAE, China, Turkey routes — high congestion.</a:t>
            </a: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E05524"/>
                </a:solidFill>
                <a:uFillTx/>
                <a:latin typeface="Arial" pitchFamily="34"/>
              </a:rPr>
              <a:t>Implement agent performance dashboards.</a:t>
            </a: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  <a:p>
            <a:pPr marL="0" marR="0" lvl="0" indent="0" algn="just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E05524"/>
                </a:solidFill>
                <a:uFillTx/>
                <a:latin typeface="Arial" pitchFamily="34"/>
              </a:rPr>
              <a:t>Build automated alerts for delays &gt;120 hours.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3951C604-2A49-4E1E-AEF5-BFE9F665A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16CB485-2EDA-41D9-85F5-2C738707F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0078"/>
              </p:ext>
            </p:extLst>
          </p:nvPr>
        </p:nvGraphicFramePr>
        <p:xfrm>
          <a:off x="796951" y="1326776"/>
          <a:ext cx="10598097" cy="4614007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3532699">
                  <a:extLst>
                    <a:ext uri="{9D8B030D-6E8A-4147-A177-3AD203B41FA5}">
                      <a16:colId xmlns:a16="http://schemas.microsoft.com/office/drawing/2014/main" val="3298175001"/>
                    </a:ext>
                  </a:extLst>
                </a:gridCol>
                <a:gridCol w="3532699">
                  <a:extLst>
                    <a:ext uri="{9D8B030D-6E8A-4147-A177-3AD203B41FA5}">
                      <a16:colId xmlns:a16="http://schemas.microsoft.com/office/drawing/2014/main" val="1313413210"/>
                    </a:ext>
                  </a:extLst>
                </a:gridCol>
                <a:gridCol w="3532699">
                  <a:extLst>
                    <a:ext uri="{9D8B030D-6E8A-4147-A177-3AD203B41FA5}">
                      <a16:colId xmlns:a16="http://schemas.microsoft.com/office/drawing/2014/main" val="2095494670"/>
                    </a:ext>
                  </a:extLst>
                </a:gridCol>
              </a:tblGrid>
              <a:tr h="409487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rgbClr val="002060"/>
                          </a:solidFill>
                        </a:rPr>
                        <a:t>Table Name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rgbClr val="002060"/>
                          </a:solidFill>
                        </a:rPr>
                        <a:t>Key Columns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rgbClr val="002060"/>
                          </a:solidFill>
                        </a:rPr>
                        <a:t>Purpose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755930"/>
                  </a:ext>
                </a:extLst>
              </a:tr>
              <a:tr h="1025797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accent2"/>
                          </a:solidFill>
                        </a:rPr>
                        <a:t>Orders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Order_ID, Customer_ID, Order_Date, Route_ID, Warehouse_ID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Tracks customer orders and assigned routes/warehouses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4507089"/>
                  </a:ext>
                </a:extLst>
              </a:tr>
              <a:tr h="717642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accent2"/>
                          </a:solidFill>
                        </a:rPr>
                        <a:t>Routes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Route_ID, Source/Destination City, Distance_KM, Avg_Transit_Time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Provides route-level transportation details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870777"/>
                  </a:ext>
                </a:extLst>
              </a:tr>
              <a:tr h="717642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accent2"/>
                          </a:solidFill>
                        </a:rPr>
                        <a:t>Warehouses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Warehouse_ID</a:t>
                      </a:r>
                      <a:r>
                        <a:rPr lang="en-US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City, Country, </a:t>
                      </a:r>
                      <a:r>
                        <a:rPr lang="en-US" sz="18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Capacity_per_day</a:t>
                      </a:r>
                      <a:endParaRPr lang="en-US" sz="18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Information about FedEx hubs and their daily capacity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61998"/>
                  </a:ext>
                </a:extLst>
              </a:tr>
              <a:tr h="717642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accent2"/>
                          </a:solidFill>
                        </a:rPr>
                        <a:t>Delivery Agents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Agent_ID, Agent_Name, Zone, Experience_Years, Avg_Rating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Delivery personnel details + performance attributes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4287886"/>
                  </a:ext>
                </a:extLst>
              </a:tr>
              <a:tr h="1025797"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accent2"/>
                          </a:solidFill>
                        </a:rPr>
                        <a:t>Shipments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Shipment_ID, Order_ID, Agent_ID, Pickup/Delivery_Date, Delay_Hours, Status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Core shipment tracking, delays, and final outcomes</a:t>
                      </a:r>
                    </a:p>
                  </a:txBody>
                  <a:tcPr marL="90205" marR="90205" marT="45103" marB="45103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9931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6FFB3FC-1C41-4CFC-A271-9D2F4D642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088" y="383429"/>
            <a:ext cx="307732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Dataset Summary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157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2">
            <a:extLst>
              <a:ext uri="{FF2B5EF4-FFF2-40B4-BE49-F238E27FC236}">
                <a16:creationId xmlns:a16="http://schemas.microsoft.com/office/drawing/2014/main" id="{9C458BC3-DD02-4F5D-A05A-1CFEBD43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512" y="124129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ACDFA3-1166-4011-AE8F-6BBA3DA9B046}"/>
              </a:ext>
            </a:extLst>
          </p:cNvPr>
          <p:cNvSpPr/>
          <p:nvPr/>
        </p:nvSpPr>
        <p:spPr>
          <a:xfrm>
            <a:off x="82181" y="300905"/>
            <a:ext cx="12280148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Final Conclusion</a:t>
            </a:r>
          </a:p>
          <a:p>
            <a:pPr algn="ctr"/>
            <a:endParaRPr lang="en-US" sz="2400" b="1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This SQL-based logistics analysis reveals several critical performance challenges within FedEx’s network: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Major delays occur on Asia–Pacific and Middle East routes, especially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Dubai → Shanghai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Singapore → Hong Kong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and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Istanbul → Singapore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Warehouse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utilisation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is extremely low (&lt;12%), indicating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significant unused capacity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On-time delivery performance is poor across routes (&lt;20% OTD), showing systemic issues rather than isolated problems.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Agent performance varies widely, with many agents delivering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0–20% on-time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suggesting training gaps and route assignment mismatches.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 </a:t>
            </a:r>
            <a:r>
              <a:rPr lang="en-US" sz="2000" b="1" dirty="0">
                <a:solidFill>
                  <a:srgbClr val="C00000"/>
                </a:solidFill>
              </a:rPr>
              <a:t>Overall Impact:</a:t>
            </a:r>
          </a:p>
          <a:p>
            <a:endParaRPr lang="en-US" sz="2000" b="1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The insights highlight the need for: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Route redesign,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Balanced warehouse load distribution,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Better agent allocation,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stronger delay-prevention measures.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Together, these improvements can significantly 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boost delivery efficiency, reduce delays, and enhance FedEx’s global logistics performance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2407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2">
            <a:extLst>
              <a:ext uri="{FF2B5EF4-FFF2-40B4-BE49-F238E27FC236}">
                <a16:creationId xmlns:a16="http://schemas.microsoft.com/office/drawing/2014/main" id="{4DB2D454-5C31-4324-8899-06B4AE7A3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512" y="124129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67C8CAB-DB38-4235-B3CA-7A444DED8765}"/>
              </a:ext>
            </a:extLst>
          </p:cNvPr>
          <p:cNvSpPr/>
          <p:nvPr/>
        </p:nvSpPr>
        <p:spPr>
          <a:xfrm>
            <a:off x="4499387" y="3075054"/>
            <a:ext cx="3470237" cy="923330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5400" b="0" i="0" u="none" strike="noStrike" kern="1200" cap="none" spc="0" baseline="0" dirty="0">
                <a:solidFill>
                  <a:srgbClr val="002060"/>
                </a:solidFill>
                <a:uFillTx/>
                <a:latin typeface="Calisto MT"/>
              </a:rPr>
              <a:t>Thank</a:t>
            </a:r>
            <a:r>
              <a:rPr lang="en-IN" sz="5400" b="0" i="0" u="none" strike="noStrike" kern="1200" cap="none" spc="0" baseline="0" dirty="0">
                <a:solidFill>
                  <a:srgbClr val="C00000"/>
                </a:solidFill>
                <a:uFillTx/>
                <a:latin typeface="Calisto MT"/>
              </a:rPr>
              <a:t> </a:t>
            </a:r>
            <a:r>
              <a:rPr lang="en-IN" sz="5400" b="0" i="0" u="none" strike="noStrike" kern="1200" cap="none" spc="0" baseline="0" dirty="0">
                <a:solidFill>
                  <a:srgbClr val="E05524"/>
                </a:solidFill>
                <a:uFillTx/>
                <a:latin typeface="Calisto MT"/>
              </a:rPr>
              <a:t>You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>
            <a:extLst>
              <a:ext uri="{FF2B5EF4-FFF2-40B4-BE49-F238E27FC236}">
                <a16:creationId xmlns:a16="http://schemas.microsoft.com/office/drawing/2014/main" id="{3951C604-2A49-4E1E-AEF5-BFE9F665A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6FFB3FC-1C41-4CFC-A271-9D2F4D642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499" y="473283"/>
            <a:ext cx="307732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Project Overview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b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2FD555-362D-44B3-B47E-5EA0046FBAFF}"/>
              </a:ext>
            </a:extLst>
          </p:cNvPr>
          <p:cNvSpPr/>
          <p:nvPr/>
        </p:nvSpPr>
        <p:spPr>
          <a:xfrm>
            <a:off x="627529" y="1301714"/>
            <a:ext cx="106321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FedEx operates a large global logistics network connecting 220+ countries through major hubs like Memphis, Dubai, Shanghai, Singapore, and London.</a:t>
            </a:r>
          </a:p>
          <a:p>
            <a:br>
              <a:rPr lang="en-US" dirty="0"/>
            </a:br>
            <a:r>
              <a:rPr lang="en-US" dirty="0"/>
              <a:t>This project applies </a:t>
            </a:r>
            <a:r>
              <a:rPr lang="en-US" b="1" dirty="0"/>
              <a:t>SQL-based analytics</a:t>
            </a:r>
            <a:r>
              <a:rPr lang="en-US" dirty="0"/>
              <a:t> to evaluate and </a:t>
            </a:r>
            <a:r>
              <a:rPr lang="en-US" dirty="0" err="1"/>
              <a:t>optimise</a:t>
            </a:r>
            <a:r>
              <a:rPr lang="en-US" dirty="0"/>
              <a:t> logistics performance across routes, warehouses, and delivery agents.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60D6F7-3839-4EBF-8E6F-04DE6BBC6BFE}"/>
              </a:ext>
            </a:extLst>
          </p:cNvPr>
          <p:cNvSpPr/>
          <p:nvPr/>
        </p:nvSpPr>
        <p:spPr>
          <a:xfrm>
            <a:off x="627529" y="3429000"/>
            <a:ext cx="654423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The project aims to: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dirty="0"/>
              <a:t>● Identify delay patterns and operational inefficiencies. </a:t>
            </a:r>
          </a:p>
          <a:p>
            <a:endParaRPr lang="en-US" dirty="0"/>
          </a:p>
          <a:p>
            <a:r>
              <a:rPr lang="en-US" dirty="0"/>
              <a:t>● </a:t>
            </a:r>
            <a:r>
              <a:rPr lang="en-US" dirty="0" err="1"/>
              <a:t>Optimise</a:t>
            </a:r>
            <a:r>
              <a:rPr lang="en-US" dirty="0"/>
              <a:t> hub and route combinations for improved transit times. </a:t>
            </a:r>
          </a:p>
          <a:p>
            <a:endParaRPr lang="en-US" dirty="0"/>
          </a:p>
          <a:p>
            <a:r>
              <a:rPr lang="en-US" dirty="0"/>
              <a:t>● </a:t>
            </a:r>
            <a:r>
              <a:rPr lang="en-US" dirty="0" err="1"/>
              <a:t>Analyse</a:t>
            </a:r>
            <a:r>
              <a:rPr lang="en-US" dirty="0"/>
              <a:t> agent- and warehouse-level performance.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374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D44E-E333-4647-B493-0E57F7FBF3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>
                <a:solidFill>
                  <a:srgbClr val="002060"/>
                </a:solidFill>
              </a:rPr>
              <a:t>Task 1 — Data Cleaning &amp; Preparation</a:t>
            </a:r>
            <a:endParaRPr lang="en-IN" sz="2400" b="1">
              <a:solidFill>
                <a:srgbClr val="002060"/>
              </a:solidFill>
            </a:endParaRP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13BF1962-B516-4D4C-82D3-B2152EE03A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660013"/>
            <a:ext cx="6096003" cy="1049868"/>
          </a:xfrm>
        </p:spPr>
        <p:txBody>
          <a:bodyPr/>
          <a:lstStyle/>
          <a:p>
            <a:pPr lvl="0">
              <a:spcBef>
                <a:spcPts val="400"/>
              </a:spcBef>
            </a:pPr>
            <a:r>
              <a:rPr lang="en-US" sz="1800" b="1" dirty="0">
                <a:solidFill>
                  <a:srgbClr val="E05524"/>
                </a:solidFill>
                <a:effectLst/>
                <a:latin typeface="Abadi" pitchFamily="34"/>
              </a:rPr>
              <a:t>1. Identify and delete duplicate </a:t>
            </a:r>
            <a:r>
              <a:rPr lang="en-US" sz="1800" b="1" dirty="0" err="1">
                <a:solidFill>
                  <a:srgbClr val="E05524"/>
                </a:solidFill>
                <a:effectLst/>
                <a:latin typeface="Abadi" pitchFamily="34"/>
              </a:rPr>
              <a:t>Order_ID</a:t>
            </a:r>
            <a:r>
              <a:rPr lang="en-US" sz="1800" b="1" dirty="0">
                <a:solidFill>
                  <a:srgbClr val="E05524"/>
                </a:solidFill>
                <a:effectLst/>
                <a:latin typeface="Abadi" pitchFamily="34"/>
              </a:rPr>
              <a:t> or </a:t>
            </a:r>
            <a:r>
              <a:rPr lang="en-US" sz="1800" b="1" dirty="0" err="1">
                <a:solidFill>
                  <a:srgbClr val="E05524"/>
                </a:solidFill>
                <a:effectLst/>
                <a:latin typeface="Abadi" pitchFamily="34"/>
              </a:rPr>
              <a:t>Shipment_ID</a:t>
            </a:r>
            <a:r>
              <a:rPr lang="en-US" sz="1800" b="1" dirty="0">
                <a:solidFill>
                  <a:srgbClr val="E05524"/>
                </a:solidFill>
                <a:effectLst/>
                <a:latin typeface="Abadi" pitchFamily="34"/>
              </a:rPr>
              <a:t> records.</a:t>
            </a:r>
            <a:endParaRPr lang="en-IN" sz="1800" b="1" dirty="0">
              <a:solidFill>
                <a:srgbClr val="E05524"/>
              </a:solidFill>
              <a:effectLst/>
              <a:latin typeface="Abadi" pitchFamily="34"/>
            </a:endParaRP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BABB3D9D-9BC1-480D-A549-20B761681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8" y="1414567"/>
            <a:ext cx="2289200" cy="359412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46424BDD-84D3-44DA-B907-14426335BD6B}"/>
              </a:ext>
            </a:extLst>
          </p:cNvPr>
          <p:cNvSpPr/>
          <p:nvPr/>
        </p:nvSpPr>
        <p:spPr>
          <a:xfrm>
            <a:off x="642603" y="5053504"/>
            <a:ext cx="1648206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C00000"/>
                </a:solidFill>
                <a:uFillTx/>
                <a:latin typeface="Calisto MT"/>
              </a:rPr>
              <a:t>Shipment table</a:t>
            </a:r>
            <a:endParaRPr lang="en-IN" sz="1800" b="0" i="0" u="none" strike="noStrike" kern="1200" cap="none" spc="0" baseline="0">
              <a:solidFill>
                <a:srgbClr val="C00000"/>
              </a:solidFill>
              <a:uFillTx/>
              <a:latin typeface="Calisto MT"/>
            </a:endParaRP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AA2E6364-C0C3-418E-A185-05A884294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460" y="1414567"/>
            <a:ext cx="3694660" cy="340436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7" name="Rectangle 14">
            <a:extLst>
              <a:ext uri="{FF2B5EF4-FFF2-40B4-BE49-F238E27FC236}">
                <a16:creationId xmlns:a16="http://schemas.microsoft.com/office/drawing/2014/main" id="{FB102B7C-EE5F-48A9-8F85-8F263B7915DA}"/>
              </a:ext>
            </a:extLst>
          </p:cNvPr>
          <p:cNvSpPr/>
          <p:nvPr/>
        </p:nvSpPr>
        <p:spPr>
          <a:xfrm>
            <a:off x="4062459" y="5085572"/>
            <a:ext cx="1348447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C00000"/>
                </a:solidFill>
                <a:uFillTx/>
                <a:latin typeface="Calisto MT"/>
              </a:rPr>
              <a:t>Order table </a:t>
            </a:r>
            <a:endParaRPr lang="en-IN" sz="1800" b="0" i="0" u="none" strike="noStrike" kern="1200" cap="none" spc="0" baseline="0">
              <a:solidFill>
                <a:srgbClr val="C00000"/>
              </a:solidFill>
              <a:uFillTx/>
              <a:latin typeface="Calisto MT"/>
            </a:endParaRP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352FF68F-F97D-40C8-B2A5-46E7E2CFD767}"/>
              </a:ext>
            </a:extLst>
          </p:cNvPr>
          <p:cNvSpPr/>
          <p:nvPr/>
        </p:nvSpPr>
        <p:spPr>
          <a:xfrm>
            <a:off x="202338" y="5763234"/>
            <a:ext cx="6096003" cy="584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✔ No duplicates found in Orders or Shipments.</a:t>
            </a:r>
            <a:b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</a:br>
            <a:endParaRPr lang="en-IN" sz="16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497D3C8D-5BA3-42C0-92D6-71876E6042D4}"/>
              </a:ext>
            </a:extLst>
          </p:cNvPr>
          <p:cNvSpPr txBox="1"/>
          <p:nvPr/>
        </p:nvSpPr>
        <p:spPr>
          <a:xfrm>
            <a:off x="6298332" y="656694"/>
            <a:ext cx="6096003" cy="1049868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2. Replace NULL Delay_Hours with Average Delay per Route_ID</a:t>
            </a:r>
            <a:endParaRPr lang="en-IN" sz="1800" b="1" i="0" u="none" strike="noStrike" kern="1200" cap="none" spc="0" baseline="0">
              <a:solidFill>
                <a:srgbClr val="E05524"/>
              </a:solidFill>
              <a:uFillTx/>
              <a:latin typeface="Calisto MT"/>
            </a:endParaRPr>
          </a:p>
        </p:txBody>
      </p:sp>
      <p:pic>
        <p:nvPicPr>
          <p:cNvPr id="10" name="Picture 18">
            <a:extLst>
              <a:ext uri="{FF2B5EF4-FFF2-40B4-BE49-F238E27FC236}">
                <a16:creationId xmlns:a16="http://schemas.microsoft.com/office/drawing/2014/main" id="{163596FF-8040-4F0B-A57E-37F4FED61E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251"/>
          <a:stretch>
            <a:fillRect/>
          </a:stretch>
        </p:blipFill>
        <p:spPr>
          <a:xfrm>
            <a:off x="6539450" y="1414567"/>
            <a:ext cx="2274652" cy="3468959"/>
          </a:xfrm>
          <a:prstGeom prst="rect">
            <a:avLst/>
          </a:prstGeom>
          <a:noFill/>
          <a:ln cap="rnd">
            <a:noFill/>
          </a:ln>
        </p:spPr>
      </p:pic>
      <p:cxnSp>
        <p:nvCxnSpPr>
          <p:cNvPr id="11" name="Straight Connector 20">
            <a:extLst>
              <a:ext uri="{FF2B5EF4-FFF2-40B4-BE49-F238E27FC236}">
                <a16:creationId xmlns:a16="http://schemas.microsoft.com/office/drawing/2014/main" id="{AFA41E5B-265B-4153-9F47-9699CC4AAA6B}"/>
              </a:ext>
            </a:extLst>
          </p:cNvPr>
          <p:cNvCxnSpPr/>
          <p:nvPr/>
        </p:nvCxnSpPr>
        <p:spPr>
          <a:xfrm>
            <a:off x="6383545" y="594597"/>
            <a:ext cx="146651" cy="6263403"/>
          </a:xfrm>
          <a:prstGeom prst="straightConnector1">
            <a:avLst/>
          </a:prstGeom>
          <a:noFill/>
          <a:ln w="9528" cap="rnd">
            <a:solidFill>
              <a:srgbClr val="FFFF00"/>
            </a:solidFill>
            <a:prstDash val="solid"/>
          </a:ln>
        </p:spPr>
      </p:cxnSp>
      <p:pic>
        <p:nvPicPr>
          <p:cNvPr id="12" name="Picture 22">
            <a:extLst>
              <a:ext uri="{FF2B5EF4-FFF2-40B4-BE49-F238E27FC236}">
                <a16:creationId xmlns:a16="http://schemas.microsoft.com/office/drawing/2014/main" id="{185C9E4A-F1CA-4B38-9A90-9B43186BAC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2533"/>
          <a:stretch>
            <a:fillRect/>
          </a:stretch>
        </p:blipFill>
        <p:spPr>
          <a:xfrm>
            <a:off x="8979819" y="1414567"/>
            <a:ext cx="3111593" cy="3671005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3" name="Rectangle 23">
            <a:extLst>
              <a:ext uri="{FF2B5EF4-FFF2-40B4-BE49-F238E27FC236}">
                <a16:creationId xmlns:a16="http://schemas.microsoft.com/office/drawing/2014/main" id="{5641AC28-0708-4EB1-8632-CB52E7F3ECFD}"/>
              </a:ext>
            </a:extLst>
          </p:cNvPr>
          <p:cNvSpPr/>
          <p:nvPr/>
        </p:nvSpPr>
        <p:spPr>
          <a:xfrm>
            <a:off x="6631841" y="5732455"/>
            <a:ext cx="5560155" cy="584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All NULL Delay_Hours replaced with corresponding Route_ID average.</a:t>
            </a:r>
            <a:endParaRPr lang="en-IN" sz="16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pic>
        <p:nvPicPr>
          <p:cNvPr id="14" name="Picture 27">
            <a:extLst>
              <a:ext uri="{FF2B5EF4-FFF2-40B4-BE49-F238E27FC236}">
                <a16:creationId xmlns:a16="http://schemas.microsoft.com/office/drawing/2014/main" id="{A7CBA3E4-FA1C-46D1-8EC7-233372651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4EFAE-0FE8-43DF-A7CF-30E6DE329E1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224494" cy="399400"/>
          </a:xfrm>
        </p:spPr>
        <p:txBody>
          <a:bodyPr>
            <a:noAutofit/>
          </a:bodyPr>
          <a:lstStyle/>
          <a:p>
            <a:pPr lvl="0"/>
            <a:r>
              <a:rPr lang="en-US" sz="2400" b="1">
                <a:solidFill>
                  <a:srgbClr val="002060"/>
                </a:solidFill>
              </a:rPr>
              <a:t>Task 1 — Data Cleaning &amp; Preparation</a:t>
            </a:r>
            <a:endParaRPr lang="en-IN" sz="2400" b="1">
              <a:solidFill>
                <a:srgbClr val="002060"/>
              </a:solidFill>
            </a:endParaRP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78D0C8FD-2954-403D-8570-9D5015BC81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660013"/>
            <a:ext cx="6096003" cy="1049868"/>
          </a:xfrm>
        </p:spPr>
        <p:txBody>
          <a:bodyPr/>
          <a:lstStyle/>
          <a:p>
            <a:pPr lvl="0"/>
            <a:r>
              <a:rPr lang="en-US" b="1" dirty="0">
                <a:solidFill>
                  <a:srgbClr val="E05524"/>
                </a:solidFill>
                <a:effectLst/>
              </a:rPr>
              <a:t>3. Convert All Date Columns to YYYY-MM-DD HH:MM:SS Format</a:t>
            </a:r>
            <a:endParaRPr lang="en-IN" b="1" dirty="0">
              <a:solidFill>
                <a:srgbClr val="E05524"/>
              </a:solidFill>
              <a:effectLst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A9D4741-2E0C-469D-964E-88479A6359B8}"/>
              </a:ext>
            </a:extLst>
          </p:cNvPr>
          <p:cNvSpPr/>
          <p:nvPr/>
        </p:nvSpPr>
        <p:spPr>
          <a:xfrm>
            <a:off x="726536" y="5316961"/>
            <a:ext cx="1648206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C00000"/>
                </a:solidFill>
                <a:uFillTx/>
                <a:latin typeface="Calisto MT"/>
              </a:rPr>
              <a:t>Shipment table</a:t>
            </a:r>
            <a:endParaRPr lang="en-IN" sz="1800" b="0" i="0" u="none" strike="noStrike" kern="1200" cap="none" spc="0" baseline="0">
              <a:solidFill>
                <a:srgbClr val="C00000"/>
              </a:solidFill>
              <a:uFillTx/>
              <a:latin typeface="Calisto MT"/>
            </a:endParaRP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7868EE4A-290F-4E5C-AEBA-DB84D77D256A}"/>
              </a:ext>
            </a:extLst>
          </p:cNvPr>
          <p:cNvSpPr/>
          <p:nvPr/>
        </p:nvSpPr>
        <p:spPr>
          <a:xfrm>
            <a:off x="4127482" y="5270793"/>
            <a:ext cx="1348447" cy="369335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C00000"/>
                </a:solidFill>
                <a:uFillTx/>
                <a:latin typeface="Calisto MT"/>
              </a:rPr>
              <a:t>Order table </a:t>
            </a:r>
            <a:endParaRPr lang="en-IN" sz="1800" b="0" i="0" u="none" strike="noStrike" kern="1200" cap="none" spc="0" baseline="0">
              <a:solidFill>
                <a:srgbClr val="C00000"/>
              </a:solidFill>
              <a:uFillTx/>
              <a:latin typeface="Calisto MT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4AD15881-7E37-4E4C-A91D-B50523A21719}"/>
              </a:ext>
            </a:extLst>
          </p:cNvPr>
          <p:cNvSpPr/>
          <p:nvPr/>
        </p:nvSpPr>
        <p:spPr>
          <a:xfrm>
            <a:off x="202338" y="5763234"/>
            <a:ext cx="6096003" cy="584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b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Calisto MT"/>
              </a:rPr>
            </a:br>
            <a:endParaRPr lang="en-IN" sz="1600" b="0" i="0" u="none" strike="noStrike" kern="1200" cap="none" spc="0" baseline="0">
              <a:solidFill>
                <a:srgbClr val="FFFFFF"/>
              </a:solidFill>
              <a:uFillTx/>
              <a:latin typeface="Calisto MT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F97242D-99D8-4825-A73D-81D411D5C92B}"/>
              </a:ext>
            </a:extLst>
          </p:cNvPr>
          <p:cNvSpPr txBox="1"/>
          <p:nvPr/>
        </p:nvSpPr>
        <p:spPr>
          <a:xfrm>
            <a:off x="6431432" y="656694"/>
            <a:ext cx="5962902" cy="1049868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4. Ensure No Delivery_Date Occurs Before Pickup_Date</a:t>
            </a:r>
            <a:endParaRPr lang="en-IN" sz="2000" b="1" i="0" u="none" strike="noStrike" kern="1200" cap="none" spc="0" baseline="0">
              <a:solidFill>
                <a:srgbClr val="E05524"/>
              </a:solidFill>
              <a:uFillTx/>
              <a:latin typeface="Calisto MT"/>
            </a:endParaRPr>
          </a:p>
        </p:txBody>
      </p:sp>
      <p:cxnSp>
        <p:nvCxnSpPr>
          <p:cNvPr id="8" name="Straight Connector 20">
            <a:extLst>
              <a:ext uri="{FF2B5EF4-FFF2-40B4-BE49-F238E27FC236}">
                <a16:creationId xmlns:a16="http://schemas.microsoft.com/office/drawing/2014/main" id="{91FC6B79-62F2-423F-938F-F97502E075B5}"/>
              </a:ext>
            </a:extLst>
          </p:cNvPr>
          <p:cNvCxnSpPr/>
          <p:nvPr/>
        </p:nvCxnSpPr>
        <p:spPr>
          <a:xfrm>
            <a:off x="6326998" y="566022"/>
            <a:ext cx="57397" cy="6368174"/>
          </a:xfrm>
          <a:prstGeom prst="straightConnector1">
            <a:avLst/>
          </a:prstGeom>
          <a:noFill/>
          <a:ln w="9528" cap="rnd">
            <a:solidFill>
              <a:srgbClr val="FFFF00"/>
            </a:solidFill>
            <a:prstDash val="solid"/>
          </a:ln>
        </p:spPr>
      </p:cxnSp>
      <p:sp>
        <p:nvSpPr>
          <p:cNvPr id="9" name="Rectangle 23">
            <a:extLst>
              <a:ext uri="{FF2B5EF4-FFF2-40B4-BE49-F238E27FC236}">
                <a16:creationId xmlns:a16="http://schemas.microsoft.com/office/drawing/2014/main" id="{9AA21618-CD46-4277-9C9C-57B565BED25D}"/>
              </a:ext>
            </a:extLst>
          </p:cNvPr>
          <p:cNvSpPr/>
          <p:nvPr/>
        </p:nvSpPr>
        <p:spPr>
          <a:xfrm>
            <a:off x="6620585" y="5640128"/>
            <a:ext cx="5560155" cy="1077218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36363A"/>
                </a:solidFill>
                <a:uFillTx/>
                <a:latin typeface="Calisto MT"/>
              </a:rPr>
              <a:t>✔ Checked for invalid delivery timestamps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36363A"/>
                </a:solidFill>
                <a:uFillTx/>
                <a:latin typeface="Calisto MT"/>
              </a:rPr>
              <a:t>✔ No invalid delivery records found (based on your empty screenshot).</a:t>
            </a:r>
            <a:br>
              <a:rPr lang="en-US" sz="1600" b="0" i="0" u="none" strike="noStrike" kern="1200" cap="none" spc="0" baseline="0">
                <a:solidFill>
                  <a:srgbClr val="36363A"/>
                </a:solidFill>
                <a:uFillTx/>
                <a:latin typeface="Calisto MT"/>
              </a:rPr>
            </a:br>
            <a:r>
              <a:rPr lang="en-US" sz="1600" b="0" i="0" u="none" strike="noStrike" kern="1200" cap="none" spc="0" baseline="0">
                <a:solidFill>
                  <a:srgbClr val="36363A"/>
                </a:solidFill>
                <a:uFillTx/>
                <a:latin typeface="Calisto MT"/>
              </a:rPr>
              <a:t>✔ All Delivery_Date ≥ Pickup_Date.</a:t>
            </a:r>
            <a:endParaRPr lang="en-IN" sz="1600" b="0" i="0" u="none" strike="noStrike" kern="1200" cap="none" spc="0" baseline="0">
              <a:solidFill>
                <a:srgbClr val="36363A"/>
              </a:solidFill>
              <a:uFillTx/>
              <a:latin typeface="Calisto MT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173F198-C654-498E-92BE-5984A54D08A1}"/>
              </a:ext>
            </a:extLst>
          </p:cNvPr>
          <p:cNvSpPr/>
          <p:nvPr/>
        </p:nvSpPr>
        <p:spPr>
          <a:xfrm>
            <a:off x="248296" y="5686296"/>
            <a:ext cx="6281900" cy="73866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36363A"/>
                </a:solidFill>
                <a:uFillTx/>
                <a:latin typeface="Calisto MT"/>
              </a:rPr>
              <a:t>✔ All date fields were </a:t>
            </a:r>
            <a:r>
              <a:rPr lang="en-US" sz="1400" b="1" i="0" u="none" strike="noStrike" kern="1200" cap="none" spc="0" baseline="0">
                <a:solidFill>
                  <a:srgbClr val="36363A"/>
                </a:solidFill>
                <a:uFillTx/>
                <a:latin typeface="Calisto MT"/>
              </a:rPr>
              <a:t>already stored in proper DATETIME format</a:t>
            </a:r>
            <a:r>
              <a:rPr lang="en-US" sz="1400" b="0" i="0" u="none" strike="noStrike" kern="1200" cap="none" spc="0" baseline="0">
                <a:solidFill>
                  <a:srgbClr val="36363A"/>
                </a:solidFill>
                <a:uFillTx/>
                <a:latin typeface="Calisto MT"/>
              </a:rPr>
              <a:t>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36363A"/>
                </a:solidFill>
                <a:uFillTx/>
                <a:latin typeface="Calisto MT"/>
              </a:rPr>
              <a:t>✔ Changed columns to DATETIME type.</a:t>
            </a:r>
            <a:br>
              <a:rPr lang="en-US" sz="1400" b="0" i="0" u="none" strike="noStrike" kern="1200" cap="none" spc="0" baseline="0">
                <a:solidFill>
                  <a:srgbClr val="36363A"/>
                </a:solidFill>
                <a:uFillTx/>
                <a:latin typeface="Calisto MT"/>
              </a:rPr>
            </a:br>
            <a:r>
              <a:rPr lang="en-US" sz="1400" b="0" i="0" u="none" strike="noStrike" kern="1200" cap="none" spc="0" baseline="0">
                <a:solidFill>
                  <a:srgbClr val="36363A"/>
                </a:solidFill>
                <a:uFillTx/>
                <a:latin typeface="Calisto MT"/>
              </a:rPr>
              <a:t>✔ No formatting issues found.</a:t>
            </a:r>
            <a:endParaRPr lang="en-US" sz="1400" b="0" i="0" u="none" strike="noStrike" kern="1200" cap="none" spc="0" baseline="0">
              <a:solidFill>
                <a:srgbClr val="36363A"/>
              </a:solidFill>
              <a:uFillTx/>
              <a:latin typeface="Arial" pitchFamily="34"/>
            </a:endParaRPr>
          </a:p>
        </p:txBody>
      </p:sp>
      <p:pic>
        <p:nvPicPr>
          <p:cNvPr id="11" name="Picture 17">
            <a:extLst>
              <a:ext uri="{FF2B5EF4-FFF2-40B4-BE49-F238E27FC236}">
                <a16:creationId xmlns:a16="http://schemas.microsoft.com/office/drawing/2014/main" id="{AB968B08-8EEB-4678-A6B7-4671473F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131" y="1833637"/>
            <a:ext cx="5087063" cy="195290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2" name="Rectangle 19">
            <a:extLst>
              <a:ext uri="{FF2B5EF4-FFF2-40B4-BE49-F238E27FC236}">
                <a16:creationId xmlns:a16="http://schemas.microsoft.com/office/drawing/2014/main" id="{85755DBE-A7AB-4546-8EDD-BA8D7FE4135D}"/>
              </a:ext>
            </a:extLst>
          </p:cNvPr>
          <p:cNvSpPr/>
          <p:nvPr/>
        </p:nvSpPr>
        <p:spPr>
          <a:xfrm>
            <a:off x="131179" y="1882813"/>
            <a:ext cx="2916826" cy="461662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200" b="0" i="0" u="none" strike="noStrike" kern="1200" cap="none" spc="0" baseline="0">
                <a:solidFill>
                  <a:srgbClr val="8D3414"/>
                </a:solidFill>
                <a:uFillTx/>
                <a:latin typeface="Calisto MT"/>
              </a:rPr>
              <a:t>ALTER TABLE fedex_ordersMODIFY COLUMN Order_Date DATETIME;</a:t>
            </a:r>
          </a:p>
        </p:txBody>
      </p:sp>
      <p:sp>
        <p:nvSpPr>
          <p:cNvPr id="13" name="Rectangle 24">
            <a:extLst>
              <a:ext uri="{FF2B5EF4-FFF2-40B4-BE49-F238E27FC236}">
                <a16:creationId xmlns:a16="http://schemas.microsoft.com/office/drawing/2014/main" id="{8FC69C6C-CC01-4327-BA00-65FCB2595AE3}"/>
              </a:ext>
            </a:extLst>
          </p:cNvPr>
          <p:cNvSpPr/>
          <p:nvPr/>
        </p:nvSpPr>
        <p:spPr>
          <a:xfrm>
            <a:off x="3198918" y="1825105"/>
            <a:ext cx="3141841" cy="5770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0" baseline="0">
                <a:solidFill>
                  <a:srgbClr val="8D3414"/>
                </a:solidFill>
                <a:uFillTx/>
                <a:latin typeface="Calisto MT"/>
              </a:rPr>
              <a:t>ALTER TABLE fedex_shipments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0" baseline="0">
                <a:solidFill>
                  <a:srgbClr val="8D3414"/>
                </a:solidFill>
                <a:uFillTx/>
                <a:latin typeface="Calisto MT"/>
              </a:rPr>
              <a:t>MODIFY COLUMN Pickup_Date DATETIME,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0" baseline="0">
                <a:solidFill>
                  <a:srgbClr val="8D3414"/>
                </a:solidFill>
                <a:uFillTx/>
                <a:latin typeface="Calisto MT"/>
              </a:rPr>
              <a:t>MODIFY COLUMN Delivery_Date DATETIME;</a:t>
            </a:r>
            <a:endParaRPr lang="en-IN" sz="1050" b="0" i="0" u="none" strike="noStrike" kern="1200" cap="none" spc="0" baseline="0">
              <a:solidFill>
                <a:srgbClr val="8D3414"/>
              </a:solidFill>
              <a:uFillTx/>
              <a:latin typeface="Calisto MT"/>
            </a:endParaRPr>
          </a:p>
        </p:txBody>
      </p:sp>
      <p:pic>
        <p:nvPicPr>
          <p:cNvPr id="14" name="Picture 25">
            <a:extLst>
              <a:ext uri="{FF2B5EF4-FFF2-40B4-BE49-F238E27FC236}">
                <a16:creationId xmlns:a16="http://schemas.microsoft.com/office/drawing/2014/main" id="{7503AAEE-F65A-447D-866B-FC292BBFE3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966"/>
          <a:stretch>
            <a:fillRect/>
          </a:stretch>
        </p:blipFill>
        <p:spPr>
          <a:xfrm>
            <a:off x="3342689" y="2659898"/>
            <a:ext cx="2854299" cy="2610895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15" name="Picture 27">
            <a:extLst>
              <a:ext uri="{FF2B5EF4-FFF2-40B4-BE49-F238E27FC236}">
                <a16:creationId xmlns:a16="http://schemas.microsoft.com/office/drawing/2014/main" id="{4559C3D9-C5EC-4507-B973-07B4173280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1764"/>
          <a:stretch>
            <a:fillRect/>
          </a:stretch>
        </p:blipFill>
        <p:spPr>
          <a:xfrm>
            <a:off x="147254" y="2659898"/>
            <a:ext cx="2900751" cy="2661928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6" name="TextBox 28">
            <a:extLst>
              <a:ext uri="{FF2B5EF4-FFF2-40B4-BE49-F238E27FC236}">
                <a16:creationId xmlns:a16="http://schemas.microsoft.com/office/drawing/2014/main" id="{A141D53E-F405-474E-8AC5-DE6C9ED16714}"/>
              </a:ext>
            </a:extLst>
          </p:cNvPr>
          <p:cNvSpPr txBox="1"/>
          <p:nvPr/>
        </p:nvSpPr>
        <p:spPr>
          <a:xfrm>
            <a:off x="2085216" y="1426089"/>
            <a:ext cx="2227405" cy="369335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800" b="0" i="0" u="none" strike="noStrike" kern="1200" cap="none" spc="0" baseline="0">
                <a:solidFill>
                  <a:srgbClr val="36363A"/>
                </a:solidFill>
                <a:uFillTx/>
                <a:latin typeface="Calisto MT"/>
              </a:rPr>
              <a:t>Formula used </a:t>
            </a:r>
          </a:p>
        </p:txBody>
      </p:sp>
      <p:pic>
        <p:nvPicPr>
          <p:cNvPr id="17" name="Picture 34">
            <a:extLst>
              <a:ext uri="{FF2B5EF4-FFF2-40B4-BE49-F238E27FC236}">
                <a16:creationId xmlns:a16="http://schemas.microsoft.com/office/drawing/2014/main" id="{97CAEF75-DE34-45AB-8C5B-2271CB17A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F404-241D-437D-8E51-C2F36BE9CF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>
                <a:solidFill>
                  <a:srgbClr val="002060"/>
                </a:solidFill>
              </a:rPr>
              <a:t>Task 1 — Data Cleaning &amp; Preparation</a:t>
            </a:r>
            <a:endParaRPr lang="en-IN" sz="2400" b="1">
              <a:solidFill>
                <a:srgbClr val="002060"/>
              </a:solidFill>
            </a:endParaRPr>
          </a:p>
        </p:txBody>
      </p:sp>
      <p:sp>
        <p:nvSpPr>
          <p:cNvPr id="3" name="Subtitle 6">
            <a:extLst>
              <a:ext uri="{FF2B5EF4-FFF2-40B4-BE49-F238E27FC236}">
                <a16:creationId xmlns:a16="http://schemas.microsoft.com/office/drawing/2014/main" id="{16C0F7AF-7D0E-4B82-A88C-15D6EC5D360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-440219" y="601565"/>
            <a:ext cx="6848471" cy="1049868"/>
          </a:xfrm>
        </p:spPr>
        <p:txBody>
          <a:bodyPr/>
          <a:lstStyle/>
          <a:p>
            <a:pPr lvl="0">
              <a:spcBef>
                <a:spcPts val="400"/>
              </a:spcBef>
            </a:pPr>
            <a:r>
              <a:rPr lang="en-US" sz="1800" b="1" dirty="0">
                <a:solidFill>
                  <a:srgbClr val="E05524"/>
                </a:solidFill>
                <a:effectLst/>
              </a:rPr>
              <a:t>5. Validate Foreign Key Integrity Between All Tables</a:t>
            </a:r>
            <a:endParaRPr lang="en-IN" sz="1800" b="1" dirty="0">
              <a:solidFill>
                <a:srgbClr val="E05524"/>
              </a:solidFill>
              <a:effectLst/>
            </a:endParaRPr>
          </a:p>
        </p:txBody>
      </p:sp>
      <p:sp>
        <p:nvSpPr>
          <p:cNvPr id="4" name="Rectangle 15">
            <a:extLst>
              <a:ext uri="{FF2B5EF4-FFF2-40B4-BE49-F238E27FC236}">
                <a16:creationId xmlns:a16="http://schemas.microsoft.com/office/drawing/2014/main" id="{3965277A-3190-4DCA-A872-042A822A8FB5}"/>
              </a:ext>
            </a:extLst>
          </p:cNvPr>
          <p:cNvSpPr/>
          <p:nvPr/>
        </p:nvSpPr>
        <p:spPr>
          <a:xfrm>
            <a:off x="116366" y="2587276"/>
            <a:ext cx="6096003" cy="307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✔ No missing Warehouse_ID values in fedex_orders.</a:t>
            </a:r>
            <a:endParaRPr lang="en-IN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sp>
        <p:nvSpPr>
          <p:cNvPr id="5" name="Subtitle 6">
            <a:extLst>
              <a:ext uri="{FF2B5EF4-FFF2-40B4-BE49-F238E27FC236}">
                <a16:creationId xmlns:a16="http://schemas.microsoft.com/office/drawing/2014/main" id="{E86C3D92-1F70-48D6-949C-47B59CD8F8E4}"/>
              </a:ext>
            </a:extLst>
          </p:cNvPr>
          <p:cNvSpPr txBox="1"/>
          <p:nvPr/>
        </p:nvSpPr>
        <p:spPr>
          <a:xfrm>
            <a:off x="6337249" y="656694"/>
            <a:ext cx="6096003" cy="1049868"/>
          </a:xfrm>
          <a:prstGeom prst="rect">
            <a:avLst/>
          </a:prstGeom>
          <a:noFill/>
          <a:ln cap="rnd">
            <a:noFill/>
          </a:ln>
          <a:effectLst>
            <a:outerShdw dir="16200000" algn="tl">
              <a:srgbClr val="000000">
                <a:alpha val="46000"/>
              </a:srgbClr>
            </a:outerShdw>
          </a:effectLst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IN" sz="2000" b="0" i="0" u="none" strike="noStrike" kern="1200" cap="none" spc="0" baseline="0">
              <a:solidFill>
                <a:srgbClr val="8D3414"/>
              </a:solidFill>
              <a:effectLst>
                <a:outerShdw dist="25403" dir="14639867">
                  <a:srgbClr val="000000"/>
                </a:outerShdw>
              </a:effectLst>
              <a:uFillTx/>
              <a:latin typeface="Calisto M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CAF6CFF-407D-41CF-BB26-95AD8D10280D}"/>
              </a:ext>
            </a:extLst>
          </p:cNvPr>
          <p:cNvSpPr/>
          <p:nvPr/>
        </p:nvSpPr>
        <p:spPr>
          <a:xfrm>
            <a:off x="228353" y="952960"/>
            <a:ext cx="5984007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600" b="0" i="0" u="none" strike="noStrike" kern="1200" cap="none" spc="0" baseline="0">
                <a:solidFill>
                  <a:srgbClr val="8D3414"/>
                </a:solidFill>
                <a:uFillTx/>
                <a:latin typeface="Calisto MT"/>
              </a:rPr>
              <a:t>1. Orders → Warehouses</a:t>
            </a:r>
            <a:endParaRPr lang="en-US" sz="1600" b="0" i="0" u="none" strike="noStrike" kern="1200" cap="none" spc="0" baseline="0">
              <a:solidFill>
                <a:srgbClr val="8D3414"/>
              </a:solidFill>
              <a:uFillTx/>
              <a:latin typeface="Arial" pitchFamily="34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AA20D0C-A165-4C73-91E1-43D474F0A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83" y="1282775"/>
            <a:ext cx="4753416" cy="1270924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E25B2DE3-700F-4F7A-8DBC-89458D8817C8}"/>
              </a:ext>
            </a:extLst>
          </p:cNvPr>
          <p:cNvSpPr/>
          <p:nvPr/>
        </p:nvSpPr>
        <p:spPr>
          <a:xfrm>
            <a:off x="228353" y="2927634"/>
            <a:ext cx="5984007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8D3414"/>
                </a:solidFill>
                <a:uFillTx/>
                <a:latin typeface="Arial" pitchFamily="34"/>
              </a:rPr>
              <a:t>2. </a:t>
            </a:r>
            <a:r>
              <a:rPr lang="en-IN" sz="1600" b="0" i="0" u="none" strike="noStrike" kern="1200" cap="none" spc="0" baseline="0">
                <a:solidFill>
                  <a:srgbClr val="8D3414"/>
                </a:solidFill>
                <a:uFillTx/>
                <a:latin typeface="Calisto MT"/>
              </a:rPr>
              <a:t>Shipments → Agents</a:t>
            </a:r>
            <a:endParaRPr lang="en-US" sz="1600" b="0" i="0" u="none" strike="noStrike" kern="1200" cap="none" spc="0" baseline="0">
              <a:solidFill>
                <a:srgbClr val="8D3414"/>
              </a:solidFill>
              <a:uFillTx/>
              <a:latin typeface="Arial" pitchFamily="34"/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A905C245-714A-4DCD-B914-DC2AD7A60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83" y="3298780"/>
            <a:ext cx="4753416" cy="1066793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0" name="Rectangle 21">
            <a:extLst>
              <a:ext uri="{FF2B5EF4-FFF2-40B4-BE49-F238E27FC236}">
                <a16:creationId xmlns:a16="http://schemas.microsoft.com/office/drawing/2014/main" id="{E7D50BA2-2BCA-4BD6-AB4A-AA3CF2D4211A}"/>
              </a:ext>
            </a:extLst>
          </p:cNvPr>
          <p:cNvSpPr/>
          <p:nvPr/>
        </p:nvSpPr>
        <p:spPr>
          <a:xfrm>
            <a:off x="116366" y="4430057"/>
            <a:ext cx="6096003" cy="307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✔ </a:t>
            </a:r>
            <a:r>
              <a:rPr lang="en-IN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All Agent_ID values are valid.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115DF15E-2861-4E91-B5D3-7AF53EEFF885}"/>
              </a:ext>
            </a:extLst>
          </p:cNvPr>
          <p:cNvSpPr/>
          <p:nvPr/>
        </p:nvSpPr>
        <p:spPr>
          <a:xfrm>
            <a:off x="228353" y="4793357"/>
            <a:ext cx="5984007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8D3414"/>
                </a:solidFill>
                <a:uFillTx/>
                <a:latin typeface="Arial" pitchFamily="34"/>
              </a:rPr>
              <a:t>3. </a:t>
            </a:r>
            <a:r>
              <a:rPr lang="en-IN" sz="1600" b="0" i="0" u="none" strike="noStrike" kern="1200" cap="none" spc="0" baseline="0">
                <a:solidFill>
                  <a:srgbClr val="8D3414"/>
                </a:solidFill>
                <a:uFillTx/>
                <a:latin typeface="Calisto MT"/>
              </a:rPr>
              <a:t>Shipments → Routes</a:t>
            </a:r>
            <a:endParaRPr lang="en-US" sz="1600" b="0" i="0" u="none" strike="noStrike" kern="1200" cap="none" spc="0" baseline="0">
              <a:solidFill>
                <a:srgbClr val="8D3414"/>
              </a:solidFill>
              <a:uFillTx/>
              <a:latin typeface="Arial" pitchFamily="34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6C398E78-DC67-40B4-983D-28C69D436862}"/>
              </a:ext>
            </a:extLst>
          </p:cNvPr>
          <p:cNvSpPr/>
          <p:nvPr/>
        </p:nvSpPr>
        <p:spPr>
          <a:xfrm>
            <a:off x="5660931" y="1040056"/>
            <a:ext cx="5984007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1600" b="0" i="0" u="none" strike="noStrike" kern="1200" cap="none" spc="0" baseline="0">
                <a:solidFill>
                  <a:srgbClr val="8D3414"/>
                </a:solidFill>
                <a:uFillTx/>
                <a:latin typeface="Calisto MT"/>
              </a:rPr>
              <a:t>4. Shipments → Warehouses</a:t>
            </a:r>
            <a:endParaRPr lang="en-US" sz="1600" b="0" i="0" u="none" strike="noStrike" kern="1200" cap="none" spc="0" baseline="0">
              <a:solidFill>
                <a:srgbClr val="8D3414"/>
              </a:solidFill>
              <a:uFillTx/>
              <a:latin typeface="Arial" pitchFamily="3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89B221-E486-4094-8539-AAAA7309E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86" y="5130232"/>
            <a:ext cx="4732614" cy="1152116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4" name="Rectangle 27">
            <a:extLst>
              <a:ext uri="{FF2B5EF4-FFF2-40B4-BE49-F238E27FC236}">
                <a16:creationId xmlns:a16="http://schemas.microsoft.com/office/drawing/2014/main" id="{ACD2001D-58ED-4FCB-BF34-D531020D78E5}"/>
              </a:ext>
            </a:extLst>
          </p:cNvPr>
          <p:cNvSpPr/>
          <p:nvPr/>
        </p:nvSpPr>
        <p:spPr>
          <a:xfrm>
            <a:off x="172364" y="6403844"/>
            <a:ext cx="6096003" cy="307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✔ All Route_ID values valid.</a:t>
            </a:r>
            <a:endParaRPr lang="en-IN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B61E6957-D91E-4E28-AA52-C36CE6D09545}"/>
              </a:ext>
            </a:extLst>
          </p:cNvPr>
          <p:cNvSpPr/>
          <p:nvPr/>
        </p:nvSpPr>
        <p:spPr>
          <a:xfrm>
            <a:off x="5448059" y="2732839"/>
            <a:ext cx="2897715" cy="307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Calisto MT"/>
              </a:rPr>
              <a:t>✔ All Warehouse_ID values valid.</a:t>
            </a:r>
            <a:endParaRPr lang="en-IN" sz="14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</p:txBody>
      </p:sp>
      <p:pic>
        <p:nvPicPr>
          <p:cNvPr id="16" name="Picture 29">
            <a:extLst>
              <a:ext uri="{FF2B5EF4-FFF2-40B4-BE49-F238E27FC236}">
                <a16:creationId xmlns:a16="http://schemas.microsoft.com/office/drawing/2014/main" id="{4597E2F3-C5E2-4E73-9162-B59BE4105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863" y="1356914"/>
            <a:ext cx="6265669" cy="1209495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7" name="Rectangle 4">
            <a:extLst>
              <a:ext uri="{FF2B5EF4-FFF2-40B4-BE49-F238E27FC236}">
                <a16:creationId xmlns:a16="http://schemas.microsoft.com/office/drawing/2014/main" id="{CCB51264-FAB8-4BC9-8807-0F55C5ABF006}"/>
              </a:ext>
            </a:extLst>
          </p:cNvPr>
          <p:cNvSpPr/>
          <p:nvPr/>
        </p:nvSpPr>
        <p:spPr>
          <a:xfrm>
            <a:off x="5448059" y="3266191"/>
            <a:ext cx="6367762" cy="329321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0070C0"/>
                </a:solidFill>
                <a:uFillTx/>
                <a:latin typeface="Arial" pitchFamily="34"/>
              </a:rPr>
              <a:t>Task 1 — Data Cleaning &amp; Preparation Completed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✔ Removed duplicate Order_ID and Shipment_ID entries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✔ Replaced NULL Delay_Hours with average delay per Route_ID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✔ Standardized all date formats to </a:t>
            </a: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 Unicode MS"/>
              </a:rPr>
              <a:t>YYYY-MM-DD HH:MM:SS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0D0D0D"/>
              </a:solidFill>
              <a:uFillTx/>
              <a:latin typeface="Calisto MT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✔ Flagged and validated timestamp accuracy (no invalid dates found)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✔ Verified referential integrity across all foreign keys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Arial" pitchFamily="34"/>
            </a:endParaRPr>
          </a:p>
        </p:txBody>
      </p:sp>
      <p:pic>
        <p:nvPicPr>
          <p:cNvPr id="18" name="Picture 36">
            <a:extLst>
              <a:ext uri="{FF2B5EF4-FFF2-40B4-BE49-F238E27FC236}">
                <a16:creationId xmlns:a16="http://schemas.microsoft.com/office/drawing/2014/main" id="{84D9CB79-1567-41B8-A12E-E67F1CEEE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15A2-B6CC-4BE2-B692-D6EB3FB593C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>
                <a:solidFill>
                  <a:srgbClr val="002060"/>
                </a:solidFill>
              </a:rPr>
              <a:t>Task 2 - Delivery Delay Analysis </a:t>
            </a:r>
            <a:endParaRPr lang="en-IN" sz="2400" b="1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72E858-945F-479B-A892-A9D4A176F60A}"/>
              </a:ext>
            </a:extLst>
          </p:cNvPr>
          <p:cNvSpPr/>
          <p:nvPr/>
        </p:nvSpPr>
        <p:spPr>
          <a:xfrm>
            <a:off x="228600" y="707736"/>
            <a:ext cx="5695953" cy="584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Arial" pitchFamily="34"/>
              </a:rPr>
              <a:t>1. Delivery delay (in hours) for each shipment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E05524"/>
                </a:solidFill>
                <a:uFillTx/>
                <a:latin typeface="Arial" pitchFamily="34"/>
              </a:rPr>
              <a:t>(Using </a:t>
            </a:r>
            <a:r>
              <a:rPr lang="en-US" sz="1600" b="0" i="0" u="none" strike="noStrike" kern="1200" cap="none" spc="0" baseline="0">
                <a:solidFill>
                  <a:srgbClr val="E05524"/>
                </a:solidFill>
                <a:uFillTx/>
                <a:latin typeface="Arial Unicode MS"/>
              </a:rPr>
              <a:t>Delivery_Date – Pickup_Date</a:t>
            </a:r>
            <a:r>
              <a:rPr lang="en-US" sz="1600" b="0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)</a:t>
            </a:r>
            <a:endParaRPr lang="en-US" sz="1600" b="0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E8A87792-86A6-42AE-81DF-A5C8BB6E2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41" y="1405652"/>
            <a:ext cx="4405780" cy="3747092"/>
          </a:xfrm>
          <a:prstGeom prst="rect">
            <a:avLst/>
          </a:prstGeom>
          <a:noFill/>
          <a:ln cap="rnd">
            <a:noFill/>
          </a:ln>
        </p:spPr>
      </p:pic>
      <p:cxnSp>
        <p:nvCxnSpPr>
          <p:cNvPr id="5" name="Straight Connector 28">
            <a:extLst>
              <a:ext uri="{FF2B5EF4-FFF2-40B4-BE49-F238E27FC236}">
                <a16:creationId xmlns:a16="http://schemas.microsoft.com/office/drawing/2014/main" id="{CCCB5013-7FC6-4DAB-A898-D1960DFD8834}"/>
              </a:ext>
            </a:extLst>
          </p:cNvPr>
          <p:cNvCxnSpPr/>
          <p:nvPr/>
        </p:nvCxnSpPr>
        <p:spPr>
          <a:xfrm>
            <a:off x="6096003" y="542925"/>
            <a:ext cx="57396" cy="6368174"/>
          </a:xfrm>
          <a:prstGeom prst="straightConnector1">
            <a:avLst/>
          </a:prstGeom>
          <a:noFill/>
          <a:ln w="9528" cap="rnd">
            <a:solidFill>
              <a:srgbClr val="FFFF00"/>
            </a:solidFill>
            <a:prstDash val="solid"/>
          </a:ln>
        </p:spPr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D51EDF98-4522-4DB0-B8AA-4481F6D1AB19}"/>
              </a:ext>
            </a:extLst>
          </p:cNvPr>
          <p:cNvSpPr/>
          <p:nvPr/>
        </p:nvSpPr>
        <p:spPr>
          <a:xfrm>
            <a:off x="239783" y="5631414"/>
            <a:ext cx="4860630" cy="738661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Typical delays fall between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20 – 40 hours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Some shipments show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very high delays (99–260 hours)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The worst delay observed: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260 hours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.</a:t>
            </a:r>
          </a:p>
        </p:txBody>
      </p:sp>
      <p:pic>
        <p:nvPicPr>
          <p:cNvPr id="7" name="Picture 35">
            <a:extLst>
              <a:ext uri="{FF2B5EF4-FFF2-40B4-BE49-F238E27FC236}">
                <a16:creationId xmlns:a16="http://schemas.microsoft.com/office/drawing/2014/main" id="{FC211B49-9285-4C3A-8425-F14B513D3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B8963D6F-2D5E-4B25-815F-20BC7420965F}"/>
              </a:ext>
            </a:extLst>
          </p:cNvPr>
          <p:cNvSpPr/>
          <p:nvPr/>
        </p:nvSpPr>
        <p:spPr>
          <a:xfrm>
            <a:off x="6496053" y="755312"/>
            <a:ext cx="5695953" cy="338556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Arial" pitchFamily="34"/>
              </a:rPr>
              <a:t>3. </a:t>
            </a: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Rank shipments by delay within each Warehouse_ID</a:t>
            </a:r>
            <a:endParaRPr lang="en-US" sz="1600" b="1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</p:txBody>
      </p:sp>
      <p:pic>
        <p:nvPicPr>
          <p:cNvPr id="9" name="Picture 37">
            <a:extLst>
              <a:ext uri="{FF2B5EF4-FFF2-40B4-BE49-F238E27FC236}">
                <a16:creationId xmlns:a16="http://schemas.microsoft.com/office/drawing/2014/main" id="{728C8373-68E5-403F-B8DA-1191311CB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03" y="1204941"/>
            <a:ext cx="4138674" cy="4022189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BD83166D-2D57-47EC-A420-40827282F16B}"/>
              </a:ext>
            </a:extLst>
          </p:cNvPr>
          <p:cNvSpPr/>
          <p:nvPr/>
        </p:nvSpPr>
        <p:spPr>
          <a:xfrm>
            <a:off x="6372462" y="5338203"/>
            <a:ext cx="5990984" cy="83099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262626"/>
                </a:solidFill>
                <a:uFillTx/>
                <a:latin typeface="Arial" pitchFamily="34"/>
              </a:rPr>
              <a:t>Warehouse </a:t>
            </a:r>
            <a:r>
              <a:rPr lang="en-US" sz="1600" b="1" i="0" u="none" strike="noStrike" kern="1200" cap="none" spc="0" baseline="0">
                <a:solidFill>
                  <a:srgbClr val="262626"/>
                </a:solidFill>
                <a:uFillTx/>
                <a:latin typeface="Arial" pitchFamily="34"/>
              </a:rPr>
              <a:t>W001</a:t>
            </a:r>
            <a:r>
              <a:rPr lang="en-US" sz="1600" b="0" i="0" u="none" strike="noStrike" kern="1200" cap="none" spc="0" baseline="0">
                <a:solidFill>
                  <a:srgbClr val="262626"/>
                </a:solidFill>
                <a:uFillTx/>
                <a:latin typeface="Arial" pitchFamily="34"/>
              </a:rPr>
              <a:t> has serious bottlenecks.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0" baseline="0">
              <a:solidFill>
                <a:srgbClr val="262626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262626"/>
                </a:solidFill>
                <a:uFillTx/>
                <a:latin typeface="Arial" pitchFamily="34"/>
              </a:rPr>
              <a:t>Multiple shipments delayed </a:t>
            </a:r>
            <a:r>
              <a:rPr lang="en-US" sz="1600" b="1" i="0" u="none" strike="noStrike" kern="1200" cap="none" spc="0" baseline="0">
                <a:solidFill>
                  <a:srgbClr val="262626"/>
                </a:solidFill>
                <a:uFillTx/>
                <a:latin typeface="Arial" pitchFamily="34"/>
              </a:rPr>
              <a:t>170–205 hours</a:t>
            </a:r>
            <a:r>
              <a:rPr lang="en-US" sz="1600" b="0" i="0" u="none" strike="noStrike" kern="1200" cap="none" spc="0" baseline="0">
                <a:solidFill>
                  <a:srgbClr val="262626"/>
                </a:solidFill>
                <a:uFillTx/>
                <a:latin typeface="Arial" pitchFamily="34"/>
              </a:rPr>
              <a:t>, extremely high.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087D-34B5-4899-A629-9C0FA7DD247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02039" y="120463"/>
            <a:ext cx="6187927" cy="474143"/>
          </a:xfrm>
        </p:spPr>
        <p:txBody>
          <a:bodyPr/>
          <a:lstStyle/>
          <a:p>
            <a:pPr lvl="0"/>
            <a:r>
              <a:rPr lang="en-US" sz="2400" b="1">
                <a:solidFill>
                  <a:srgbClr val="002060"/>
                </a:solidFill>
              </a:rPr>
              <a:t>Task 2 - Delivery Delay Analysis </a:t>
            </a:r>
            <a:endParaRPr lang="en-IN" sz="2400" b="1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1EF1A0-9127-4025-A4C7-7D447048C96D}"/>
              </a:ext>
            </a:extLst>
          </p:cNvPr>
          <p:cNvSpPr/>
          <p:nvPr/>
        </p:nvSpPr>
        <p:spPr>
          <a:xfrm>
            <a:off x="227191" y="724680"/>
            <a:ext cx="5695953" cy="58477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Arial" pitchFamily="34"/>
              </a:rPr>
              <a:t>2. Find</a:t>
            </a:r>
            <a:r>
              <a:rPr lang="en-US" sz="1600" b="0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 </a:t>
            </a:r>
            <a:r>
              <a:rPr lang="en-US" sz="1600" b="1" i="0" u="none" strike="noStrike" kern="1200" cap="none" spc="0" baseline="0">
                <a:solidFill>
                  <a:srgbClr val="E05524"/>
                </a:solidFill>
                <a:uFillTx/>
                <a:latin typeface="Calisto MT"/>
              </a:rPr>
              <a:t>the Top 10 delayed routes based on average delay hours.</a:t>
            </a:r>
            <a:endParaRPr lang="en-US" sz="1600" b="1" i="0" u="none" strike="noStrike" kern="1200" cap="none" spc="0" baseline="0">
              <a:solidFill>
                <a:srgbClr val="E05524"/>
              </a:solidFill>
              <a:uFillTx/>
              <a:latin typeface="Arial" pitchFamily="34"/>
            </a:endParaRPr>
          </a:p>
        </p:txBody>
      </p:sp>
      <p:pic>
        <p:nvPicPr>
          <p:cNvPr id="4" name="Picture 22">
            <a:extLst>
              <a:ext uri="{FF2B5EF4-FFF2-40B4-BE49-F238E27FC236}">
                <a16:creationId xmlns:a16="http://schemas.microsoft.com/office/drawing/2014/main" id="{B694036E-5E7C-40ED-B328-8600380A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1" y="1322176"/>
            <a:ext cx="5028953" cy="3668097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8ACA47C-DD8A-4C73-B67A-53CA6A064171}"/>
              </a:ext>
            </a:extLst>
          </p:cNvPr>
          <p:cNvSpPr/>
          <p:nvPr/>
        </p:nvSpPr>
        <p:spPr>
          <a:xfrm>
            <a:off x="370194" y="5098822"/>
            <a:ext cx="5783214" cy="1600437"/>
          </a:xfrm>
          <a:prstGeom prst="rect">
            <a:avLst/>
          </a:prstGeom>
          <a:noFill/>
          <a:ln cap="rnd"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Asia–Pacific routes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(Dubai–Shanghai, Shanghai–Sydney, Singapore–Hong Kong) show the highest delays.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These are major e-commerce corridors → high traffic → customs bottlenecks.</a:t>
            </a: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D0D0D"/>
              </a:solidFill>
              <a:uFillTx/>
              <a:latin typeface="Arial" pitchFamily="34"/>
            </a:endParaRPr>
          </a:p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Intercontinental routes like </a:t>
            </a:r>
            <a:r>
              <a:rPr lang="en-US" sz="1400" b="1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London→LA</a:t>
            </a:r>
            <a:r>
              <a:rPr lang="en-US" sz="1400" b="0" i="0" u="none" strike="noStrike" kern="1200" cap="none" spc="0" baseline="0">
                <a:solidFill>
                  <a:srgbClr val="0D0D0D"/>
                </a:solidFill>
                <a:uFillTx/>
                <a:latin typeface="Arial" pitchFamily="34"/>
              </a:rPr>
              <a:t> also show large delays.</a:t>
            </a:r>
          </a:p>
        </p:txBody>
      </p:sp>
      <p:pic>
        <p:nvPicPr>
          <p:cNvPr id="6" name="Picture 35">
            <a:extLst>
              <a:ext uri="{FF2B5EF4-FFF2-40B4-BE49-F238E27FC236}">
                <a16:creationId xmlns:a16="http://schemas.microsoft.com/office/drawing/2014/main" id="{D5D46B2C-B9D2-49F2-9707-A456F7DCD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105" y="119731"/>
            <a:ext cx="1205307" cy="353552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7" name="Chart 10">
            <a:extLst>
              <a:ext uri="{FF2B5EF4-FFF2-40B4-BE49-F238E27FC236}">
                <a16:creationId xmlns:a16="http://schemas.microsoft.com/office/drawing/2014/main" id="{AFFB026E-891F-4FE5-8A63-248D74E48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014" y="1186772"/>
            <a:ext cx="6080787" cy="4484455"/>
          </a:xfrm>
          <a:prstGeom prst="rect">
            <a:avLst/>
          </a:prstGeom>
          <a:noFill/>
          <a:ln cap="rnd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TM04033929%5b%5bfn=Slate%5d%5d</Template>
  <TotalTime>6253</TotalTime>
  <Words>3660</Words>
  <Application>Microsoft Office PowerPoint</Application>
  <PresentationFormat>Widescreen</PresentationFormat>
  <Paragraphs>792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Abadi</vt:lpstr>
      <vt:lpstr>Arial</vt:lpstr>
      <vt:lpstr>Arial Unicode MS</vt:lpstr>
      <vt:lpstr>Calibri</vt:lpstr>
      <vt:lpstr>Calisto MT</vt:lpstr>
      <vt:lpstr>Trebuchet MS</vt:lpstr>
      <vt:lpstr>Wingdings 2</vt:lpstr>
      <vt:lpstr>Slate</vt:lpstr>
      <vt:lpstr>📦 Logistics Optimisation for Delivery Routes –        </vt:lpstr>
      <vt:lpstr>PowerPoint Presentation</vt:lpstr>
      <vt:lpstr>PowerPoint Presentation</vt:lpstr>
      <vt:lpstr>PowerPoint Presentation</vt:lpstr>
      <vt:lpstr>Task 1 — Data Cleaning &amp; Preparation</vt:lpstr>
      <vt:lpstr>Task 1 — Data Cleaning &amp; Preparation</vt:lpstr>
      <vt:lpstr>Task 1 — Data Cleaning &amp; Preparation</vt:lpstr>
      <vt:lpstr>Task 2 - Delivery Delay Analysis </vt:lpstr>
      <vt:lpstr>Task 2 - Delivery Delay Analysis </vt:lpstr>
      <vt:lpstr>PowerPoint Presentation</vt:lpstr>
      <vt:lpstr>Task 3 - Average Transit Time per Route</vt:lpstr>
      <vt:lpstr>Task 3 - Average Transit Time per Route</vt:lpstr>
      <vt:lpstr>PowerPoint Presentation</vt:lpstr>
      <vt:lpstr>PowerPoint Presentation</vt:lpstr>
      <vt:lpstr>PowerPoint Presentation</vt:lpstr>
      <vt:lpstr>Task 4 - Warehouse Performance Analysis. </vt:lpstr>
      <vt:lpstr>Task 4 - Warehouse Performance Analysis. </vt:lpstr>
      <vt:lpstr>PowerPoint Presentation</vt:lpstr>
      <vt:lpstr>Task 5 - Delivery Agent Performance</vt:lpstr>
      <vt:lpstr>Task 5 - Delivery Agent Performance</vt:lpstr>
      <vt:lpstr>Task 5 - Delivery Agent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📦 Logistics Optimisation for Delivery Routes – FedEx</dc:title>
  <dc:creator>CHINTU</dc:creator>
  <cp:lastModifiedBy>CHINTU</cp:lastModifiedBy>
  <cp:revision>83</cp:revision>
  <dcterms:created xsi:type="dcterms:W3CDTF">2025-11-28T09:15:36Z</dcterms:created>
  <dcterms:modified xsi:type="dcterms:W3CDTF">2025-12-09T07:16:04Z</dcterms:modified>
</cp:coreProperties>
</file>